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86" r:id="rId1"/>
  </p:sldMasterIdLst>
  <p:notesMasterIdLst>
    <p:notesMasterId r:id="rId3"/>
  </p:notesMasterIdLst>
  <p:sldIdLst>
    <p:sldId id="256" r:id="rId2"/>
  </p:sldIdLst>
  <p:sldSz cx="6858000" cy="9906000" type="A4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>
          <p15:clr>
            <a:srgbClr val="A4A3A4"/>
          </p15:clr>
        </p15:guide>
        <p15:guide id="2" orient="horz" pos="4182">
          <p15:clr>
            <a:srgbClr val="A4A3A4"/>
          </p15:clr>
        </p15:guide>
        <p15:guide id="3" pos="180">
          <p15:clr>
            <a:srgbClr val="A4A3A4"/>
          </p15:clr>
        </p15:guide>
        <p15:guide id="4" pos="6078">
          <p15:clr>
            <a:srgbClr val="A4A3A4"/>
          </p15:clr>
        </p15:guide>
        <p15:guide id="5" orient="horz" pos="3120">
          <p15:clr>
            <a:srgbClr val="A4A3A4"/>
          </p15:clr>
        </p15:guide>
        <p15:guide id="6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2114" autoAdjust="0"/>
  </p:normalViewPr>
  <p:slideViewPr>
    <p:cSldViewPr>
      <p:cViewPr>
        <p:scale>
          <a:sx n="84" d="100"/>
          <a:sy n="84" d="100"/>
        </p:scale>
        <p:origin x="2856" y="60"/>
      </p:cViewPr>
      <p:guideLst>
        <p:guide orient="horz" pos="624"/>
        <p:guide orient="horz" pos="4182"/>
        <p:guide pos="180"/>
        <p:guide pos="6078"/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7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915872-D22C-4079-AF35-B6AD457B9C4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630824-2174-4A77-B69B-60E844B56423}">
      <dgm:prSet custT="1"/>
      <dgm:spPr/>
      <dgm:t>
        <a:bodyPr/>
        <a:lstStyle/>
        <a:p>
          <a:pPr algn="ctr" rtl="0"/>
          <a:r>
            <a:rPr lang="ru-RU" sz="1000" b="1" i="1" dirty="0" smtClean="0"/>
            <a:t>Стаж в профсоюзе не менее                 3 месяцев.</a:t>
          </a:r>
          <a:endParaRPr lang="ru-RU" sz="1000" dirty="0"/>
        </a:p>
      </dgm:t>
    </dgm:pt>
    <dgm:pt modelId="{AB2ABD77-0F1E-42DF-A2B9-127AC62161B1}" type="parTrans" cxnId="{0F687B42-1EB0-4887-BD0C-A27C18C6F9C3}">
      <dgm:prSet/>
      <dgm:spPr/>
      <dgm:t>
        <a:bodyPr/>
        <a:lstStyle/>
        <a:p>
          <a:endParaRPr lang="ru-RU"/>
        </a:p>
      </dgm:t>
    </dgm:pt>
    <dgm:pt modelId="{E593623F-3D87-4750-9F6B-04D90528FF30}" type="sibTrans" cxnId="{0F687B42-1EB0-4887-BD0C-A27C18C6F9C3}">
      <dgm:prSet/>
      <dgm:spPr/>
      <dgm:t>
        <a:bodyPr/>
        <a:lstStyle/>
        <a:p>
          <a:endParaRPr lang="ru-RU"/>
        </a:p>
      </dgm:t>
    </dgm:pt>
    <dgm:pt modelId="{B7493AFD-5811-4D6B-8ACE-A8C5F1D032A2}">
      <dgm:prSet custT="1"/>
      <dgm:spPr/>
      <dgm:t>
        <a:bodyPr/>
        <a:lstStyle/>
        <a:p>
          <a:pPr algn="l" rtl="0"/>
          <a:r>
            <a:rPr lang="ru-RU" sz="1000" b="1" i="1" dirty="0" smtClean="0"/>
            <a:t>Право на получение льготы сохраняется за сотрудником-членом профсоюза в течении                </a:t>
          </a:r>
          <a:r>
            <a:rPr lang="ru-RU" sz="1000" b="1" i="1" dirty="0" smtClean="0"/>
            <a:t>6 </a:t>
          </a:r>
          <a:r>
            <a:rPr lang="ru-RU" sz="1000" b="1" i="1" dirty="0" smtClean="0"/>
            <a:t>месяца со дня наступления соответствующего события.</a:t>
          </a:r>
          <a:endParaRPr lang="ru-RU" sz="1000" dirty="0"/>
        </a:p>
      </dgm:t>
    </dgm:pt>
    <dgm:pt modelId="{9D8F5515-5B4B-4980-B177-9F598BC4D900}" type="parTrans" cxnId="{4C115791-47E8-449C-91DD-64C7B2B6B1B6}">
      <dgm:prSet/>
      <dgm:spPr/>
      <dgm:t>
        <a:bodyPr/>
        <a:lstStyle/>
        <a:p>
          <a:endParaRPr lang="ru-RU"/>
        </a:p>
      </dgm:t>
    </dgm:pt>
    <dgm:pt modelId="{E9EB4ECF-CCA3-49C6-AE8B-E8760EF53349}" type="sibTrans" cxnId="{4C115791-47E8-449C-91DD-64C7B2B6B1B6}">
      <dgm:prSet/>
      <dgm:spPr/>
      <dgm:t>
        <a:bodyPr/>
        <a:lstStyle/>
        <a:p>
          <a:endParaRPr lang="ru-RU"/>
        </a:p>
      </dgm:t>
    </dgm:pt>
    <dgm:pt modelId="{ABE6F332-9CEB-4553-99AE-56390A716324}">
      <dgm:prSet custT="1"/>
      <dgm:spPr/>
      <dgm:t>
        <a:bodyPr/>
        <a:lstStyle/>
        <a:p>
          <a:pPr rtl="0"/>
          <a:r>
            <a:rPr lang="ru-RU" sz="1000" b="1" i="1" dirty="0" smtClean="0">
              <a:latin typeface="+mn-lt"/>
            </a:rPr>
            <a:t>Выплаты осуществляются на основании решения профкома.</a:t>
          </a:r>
          <a:endParaRPr lang="ru-RU" sz="1000" b="1" i="1" dirty="0">
            <a:latin typeface="+mn-lt"/>
          </a:endParaRPr>
        </a:p>
      </dgm:t>
    </dgm:pt>
    <dgm:pt modelId="{D739F2C8-EA54-4DF4-B3AC-776EEA4FFBDF}" type="parTrans" cxnId="{D2FD3C24-B8D7-48F0-874F-F79AB3C1B34E}">
      <dgm:prSet/>
      <dgm:spPr/>
      <dgm:t>
        <a:bodyPr/>
        <a:lstStyle/>
        <a:p>
          <a:endParaRPr lang="ru-RU"/>
        </a:p>
      </dgm:t>
    </dgm:pt>
    <dgm:pt modelId="{6CD2E19D-F4EE-430B-B7F2-71928784E091}" type="sibTrans" cxnId="{D2FD3C24-B8D7-48F0-874F-F79AB3C1B34E}">
      <dgm:prSet/>
      <dgm:spPr/>
      <dgm:t>
        <a:bodyPr/>
        <a:lstStyle/>
        <a:p>
          <a:endParaRPr lang="ru-RU"/>
        </a:p>
      </dgm:t>
    </dgm:pt>
    <dgm:pt modelId="{18744175-971C-43B6-812C-13DADA3E837A}">
      <dgm:prSet custT="1"/>
      <dgm:spPr/>
      <dgm:t>
        <a:bodyPr/>
        <a:lstStyle/>
        <a:p>
          <a:pPr rtl="0"/>
          <a:r>
            <a:rPr lang="ru-RU" sz="1000" b="1" i="1" dirty="0" smtClean="0"/>
            <a:t>Заявление подается либо на бумажном носителе, либо через заполнение формы заявления в мобильном приложении СИБУР Профсоюз.</a:t>
          </a:r>
          <a:endParaRPr lang="ru-RU" sz="1000" dirty="0"/>
        </a:p>
      </dgm:t>
    </dgm:pt>
    <dgm:pt modelId="{CC8CD35A-8EBC-468F-842B-FF9F8BF38891}" type="sibTrans" cxnId="{1728A9AA-3272-4F0B-901E-6C438FDE70C7}">
      <dgm:prSet/>
      <dgm:spPr/>
      <dgm:t>
        <a:bodyPr/>
        <a:lstStyle/>
        <a:p>
          <a:endParaRPr lang="ru-RU"/>
        </a:p>
      </dgm:t>
    </dgm:pt>
    <dgm:pt modelId="{F7FA8000-F44F-4CEE-ABC6-EEC548EC262B}" type="parTrans" cxnId="{1728A9AA-3272-4F0B-901E-6C438FDE70C7}">
      <dgm:prSet/>
      <dgm:spPr/>
      <dgm:t>
        <a:bodyPr/>
        <a:lstStyle/>
        <a:p>
          <a:endParaRPr lang="ru-RU"/>
        </a:p>
      </dgm:t>
    </dgm:pt>
    <dgm:pt modelId="{0F8C9E81-833C-4629-80F5-1CD9AE605BE8}" type="pres">
      <dgm:prSet presAssocID="{B1915872-D22C-4079-AF35-B6AD457B9C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6FDA22-037D-4E4F-AC6E-5BE1A979173C}" type="pres">
      <dgm:prSet presAssocID="{22630824-2174-4A77-B69B-60E844B56423}" presName="parentText" presStyleLbl="node1" presStyleIdx="0" presStyleCnt="4" custScaleX="100000" custScaleY="48034" custLinFactY="-55497" custLinFactNeighborX="9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43FB4-21C2-4782-A421-9325D3475C04}" type="pres">
      <dgm:prSet presAssocID="{E593623F-3D87-4750-9F6B-04D90528FF30}" presName="spacer" presStyleCnt="0"/>
      <dgm:spPr/>
      <dgm:t>
        <a:bodyPr/>
        <a:lstStyle/>
        <a:p>
          <a:endParaRPr lang="ru-RU"/>
        </a:p>
      </dgm:t>
    </dgm:pt>
    <dgm:pt modelId="{6DA9D970-5712-4D09-99A1-6155EDD0F482}" type="pres">
      <dgm:prSet presAssocID="{B7493AFD-5811-4D6B-8ACE-A8C5F1D032A2}" presName="parentText" presStyleLbl="node1" presStyleIdx="1" presStyleCnt="4" custAng="0" custScaleX="100000" custScaleY="78893" custLinFactY="-55141" custLinFactNeighborX="24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166524-36AB-4EA5-9A42-C39A868FC055}" type="pres">
      <dgm:prSet presAssocID="{E9EB4ECF-CCA3-49C6-AE8B-E8760EF53349}" presName="spacer" presStyleCnt="0"/>
      <dgm:spPr/>
      <dgm:t>
        <a:bodyPr/>
        <a:lstStyle/>
        <a:p>
          <a:endParaRPr lang="ru-RU"/>
        </a:p>
      </dgm:t>
    </dgm:pt>
    <dgm:pt modelId="{EDB7E20A-2E53-45BB-AD6F-23E615E438DE}" type="pres">
      <dgm:prSet presAssocID="{18744175-971C-43B6-812C-13DADA3E837A}" presName="parentText" presStyleLbl="node1" presStyleIdx="2" presStyleCnt="4" custScaleX="100000" custScaleY="81785" custLinFactY="-67552" custLinFactNeighborX="24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96397E-F442-4991-B7AA-690C77233767}" type="pres">
      <dgm:prSet presAssocID="{CC8CD35A-8EBC-468F-842B-FF9F8BF38891}" presName="spacer" presStyleCnt="0"/>
      <dgm:spPr/>
      <dgm:t>
        <a:bodyPr/>
        <a:lstStyle/>
        <a:p>
          <a:endParaRPr lang="ru-RU"/>
        </a:p>
      </dgm:t>
    </dgm:pt>
    <dgm:pt modelId="{B063EF5E-79DB-4415-8231-90DC6EDDB4E9}" type="pres">
      <dgm:prSet presAssocID="{ABE6F332-9CEB-4553-99AE-56390A716324}" presName="parentText" presStyleLbl="node1" presStyleIdx="3" presStyleCnt="4" custScaleX="100000" custScaleY="55453" custLinFactY="-75094" custLinFactNeighborX="31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115791-47E8-449C-91DD-64C7B2B6B1B6}" srcId="{B1915872-D22C-4079-AF35-B6AD457B9C48}" destId="{B7493AFD-5811-4D6B-8ACE-A8C5F1D032A2}" srcOrd="1" destOrd="0" parTransId="{9D8F5515-5B4B-4980-B177-9F598BC4D900}" sibTransId="{E9EB4ECF-CCA3-49C6-AE8B-E8760EF53349}"/>
    <dgm:cxn modelId="{1728A9AA-3272-4F0B-901E-6C438FDE70C7}" srcId="{B1915872-D22C-4079-AF35-B6AD457B9C48}" destId="{18744175-971C-43B6-812C-13DADA3E837A}" srcOrd="2" destOrd="0" parTransId="{F7FA8000-F44F-4CEE-ABC6-EEC548EC262B}" sibTransId="{CC8CD35A-8EBC-468F-842B-FF9F8BF38891}"/>
    <dgm:cxn modelId="{0F687B42-1EB0-4887-BD0C-A27C18C6F9C3}" srcId="{B1915872-D22C-4079-AF35-B6AD457B9C48}" destId="{22630824-2174-4A77-B69B-60E844B56423}" srcOrd="0" destOrd="0" parTransId="{AB2ABD77-0F1E-42DF-A2B9-127AC62161B1}" sibTransId="{E593623F-3D87-4750-9F6B-04D90528FF30}"/>
    <dgm:cxn modelId="{2C1E8C2C-6F40-4E0A-932F-4953B72DF0FE}" type="presOf" srcId="{18744175-971C-43B6-812C-13DADA3E837A}" destId="{EDB7E20A-2E53-45BB-AD6F-23E615E438DE}" srcOrd="0" destOrd="0" presId="urn:microsoft.com/office/officeart/2005/8/layout/vList2"/>
    <dgm:cxn modelId="{3BF7CFA4-F156-467C-9621-4F6EB14E22B3}" type="presOf" srcId="{22630824-2174-4A77-B69B-60E844B56423}" destId="{7C6FDA22-037D-4E4F-AC6E-5BE1A979173C}" srcOrd="0" destOrd="0" presId="urn:microsoft.com/office/officeart/2005/8/layout/vList2"/>
    <dgm:cxn modelId="{D2FD3C24-B8D7-48F0-874F-F79AB3C1B34E}" srcId="{B1915872-D22C-4079-AF35-B6AD457B9C48}" destId="{ABE6F332-9CEB-4553-99AE-56390A716324}" srcOrd="3" destOrd="0" parTransId="{D739F2C8-EA54-4DF4-B3AC-776EEA4FFBDF}" sibTransId="{6CD2E19D-F4EE-430B-B7F2-71928784E091}"/>
    <dgm:cxn modelId="{2D61793E-6068-4525-B85E-1CD840D6BCC0}" type="presOf" srcId="{B7493AFD-5811-4D6B-8ACE-A8C5F1D032A2}" destId="{6DA9D970-5712-4D09-99A1-6155EDD0F482}" srcOrd="0" destOrd="0" presId="urn:microsoft.com/office/officeart/2005/8/layout/vList2"/>
    <dgm:cxn modelId="{90A8C7EC-23B9-4E35-823A-E1C6A39AF5B7}" type="presOf" srcId="{B1915872-D22C-4079-AF35-B6AD457B9C48}" destId="{0F8C9E81-833C-4629-80F5-1CD9AE605BE8}" srcOrd="0" destOrd="0" presId="urn:microsoft.com/office/officeart/2005/8/layout/vList2"/>
    <dgm:cxn modelId="{2978132C-728A-47AB-B334-4B2D0B0F4A07}" type="presOf" srcId="{ABE6F332-9CEB-4553-99AE-56390A716324}" destId="{B063EF5E-79DB-4415-8231-90DC6EDDB4E9}" srcOrd="0" destOrd="0" presId="urn:microsoft.com/office/officeart/2005/8/layout/vList2"/>
    <dgm:cxn modelId="{CD032433-A838-4C13-B43F-12D91A2F9365}" type="presParOf" srcId="{0F8C9E81-833C-4629-80F5-1CD9AE605BE8}" destId="{7C6FDA22-037D-4E4F-AC6E-5BE1A979173C}" srcOrd="0" destOrd="0" presId="urn:microsoft.com/office/officeart/2005/8/layout/vList2"/>
    <dgm:cxn modelId="{9D857A91-E564-4BB1-8874-13D07D7829DA}" type="presParOf" srcId="{0F8C9E81-833C-4629-80F5-1CD9AE605BE8}" destId="{F8A43FB4-21C2-4782-A421-9325D3475C04}" srcOrd="1" destOrd="0" presId="urn:microsoft.com/office/officeart/2005/8/layout/vList2"/>
    <dgm:cxn modelId="{B22C455E-FD2B-48D1-B9DA-D7EEF96EECB0}" type="presParOf" srcId="{0F8C9E81-833C-4629-80F5-1CD9AE605BE8}" destId="{6DA9D970-5712-4D09-99A1-6155EDD0F482}" srcOrd="2" destOrd="0" presId="urn:microsoft.com/office/officeart/2005/8/layout/vList2"/>
    <dgm:cxn modelId="{BE8876B9-8AC3-4D5F-9AC1-E73F64836661}" type="presParOf" srcId="{0F8C9E81-833C-4629-80F5-1CD9AE605BE8}" destId="{5E166524-36AB-4EA5-9A42-C39A868FC055}" srcOrd="3" destOrd="0" presId="urn:microsoft.com/office/officeart/2005/8/layout/vList2"/>
    <dgm:cxn modelId="{E6150753-6EB2-42F5-A524-B36D0B373662}" type="presParOf" srcId="{0F8C9E81-833C-4629-80F5-1CD9AE605BE8}" destId="{EDB7E20A-2E53-45BB-AD6F-23E615E438DE}" srcOrd="4" destOrd="0" presId="urn:microsoft.com/office/officeart/2005/8/layout/vList2"/>
    <dgm:cxn modelId="{73A63008-84F6-4B43-88C4-4D38E8CEBC7F}" type="presParOf" srcId="{0F8C9E81-833C-4629-80F5-1CD9AE605BE8}" destId="{CB96397E-F442-4991-B7AA-690C77233767}" srcOrd="5" destOrd="0" presId="urn:microsoft.com/office/officeart/2005/8/layout/vList2"/>
    <dgm:cxn modelId="{BB5D8F66-ADDC-452B-B427-09676C053EFE}" type="presParOf" srcId="{0F8C9E81-833C-4629-80F5-1CD9AE605BE8}" destId="{B063EF5E-79DB-4415-8231-90DC6EDDB4E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6FDA22-037D-4E4F-AC6E-5BE1A979173C}">
      <dsp:nvSpPr>
        <dsp:cNvPr id="0" name=""/>
        <dsp:cNvSpPr/>
      </dsp:nvSpPr>
      <dsp:spPr>
        <a:xfrm>
          <a:off x="0" y="0"/>
          <a:ext cx="2261852" cy="5844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Стаж в профсоюзе не менее                 3 месяцев.</a:t>
          </a:r>
          <a:endParaRPr lang="ru-RU" sz="1000" kern="1200" dirty="0"/>
        </a:p>
      </dsp:txBody>
      <dsp:txXfrm>
        <a:off x="28532" y="28532"/>
        <a:ext cx="2204788" cy="527413"/>
      </dsp:txXfrm>
    </dsp:sp>
    <dsp:sp modelId="{6DA9D970-5712-4D09-99A1-6155EDD0F482}">
      <dsp:nvSpPr>
        <dsp:cNvPr id="0" name=""/>
        <dsp:cNvSpPr/>
      </dsp:nvSpPr>
      <dsp:spPr>
        <a:xfrm>
          <a:off x="0" y="724964"/>
          <a:ext cx="2261852" cy="9599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Право на получение льготы сохраняется за сотрудником-членом профсоюза в течении                </a:t>
          </a:r>
          <a:r>
            <a:rPr lang="ru-RU" sz="1000" b="1" i="1" kern="1200" dirty="0" smtClean="0"/>
            <a:t>6 </a:t>
          </a:r>
          <a:r>
            <a:rPr lang="ru-RU" sz="1000" b="1" i="1" kern="1200" dirty="0" smtClean="0"/>
            <a:t>месяца со дня наступления соответствующего события.</a:t>
          </a:r>
          <a:endParaRPr lang="ru-RU" sz="1000" kern="1200" dirty="0"/>
        </a:p>
      </dsp:txBody>
      <dsp:txXfrm>
        <a:off x="46862" y="771826"/>
        <a:ext cx="2168128" cy="866246"/>
      </dsp:txXfrm>
    </dsp:sp>
    <dsp:sp modelId="{EDB7E20A-2E53-45BB-AD6F-23E615E438DE}">
      <dsp:nvSpPr>
        <dsp:cNvPr id="0" name=""/>
        <dsp:cNvSpPr/>
      </dsp:nvSpPr>
      <dsp:spPr>
        <a:xfrm>
          <a:off x="0" y="1721117"/>
          <a:ext cx="2261852" cy="9951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Заявление подается либо на бумажном носителе, либо через заполнение формы заявления в мобильном приложении СИБУР Профсоюз.</a:t>
          </a:r>
          <a:endParaRPr lang="ru-RU" sz="1000" kern="1200" dirty="0"/>
        </a:p>
      </dsp:txBody>
      <dsp:txXfrm>
        <a:off x="48580" y="1769697"/>
        <a:ext cx="2164692" cy="897999"/>
      </dsp:txXfrm>
    </dsp:sp>
    <dsp:sp modelId="{B063EF5E-79DB-4415-8231-90DC6EDDB4E9}">
      <dsp:nvSpPr>
        <dsp:cNvPr id="0" name=""/>
        <dsp:cNvSpPr/>
      </dsp:nvSpPr>
      <dsp:spPr>
        <a:xfrm>
          <a:off x="0" y="2811705"/>
          <a:ext cx="2261852" cy="6747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+mn-lt"/>
            </a:rPr>
            <a:t>Выплаты осуществляются на основании решения профкома.</a:t>
          </a:r>
          <a:endParaRPr lang="ru-RU" sz="1000" b="1" i="1" kern="1200" dirty="0">
            <a:latin typeface="+mn-lt"/>
          </a:endParaRPr>
        </a:p>
      </dsp:txBody>
      <dsp:txXfrm>
        <a:off x="32939" y="2844644"/>
        <a:ext cx="2195974" cy="608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FA539-B8A4-4A7C-A0CA-582CCD0BCB5A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847"/>
            <a:ext cx="5438775" cy="39071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6735"/>
            <a:ext cx="2946400" cy="498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6735"/>
            <a:ext cx="2946400" cy="498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D7FF-E505-4E40-9AA8-E6EE4BF16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247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5D7FF-E505-4E40-9AA8-E6EE4BF16CD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409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Титульный - ООО «СИБУР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9786" y="2877028"/>
            <a:ext cx="3864624" cy="2061071"/>
          </a:xfrm>
        </p:spPr>
        <p:txBody>
          <a:bodyPr tIns="0" rIns="0" bIns="0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59798" y="6024593"/>
            <a:ext cx="3864824" cy="1351951"/>
          </a:xfrm>
        </p:spPr>
        <p:txBody>
          <a:bodyPr tIns="0" rIns="0" bIns="0"/>
          <a:lstStyle>
            <a:lvl1pPr marL="0" indent="0" algn="l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Фамилия Имя Отчество</a:t>
            </a:r>
          </a:p>
          <a:p>
            <a:r>
              <a:rPr lang="ru-RU" dirty="0" smtClean="0"/>
              <a:t>Должность, подразделение/функция, </a:t>
            </a:r>
            <a:br>
              <a:rPr lang="ru-RU" dirty="0" smtClean="0"/>
            </a:br>
            <a:r>
              <a:rPr lang="ru-RU" dirty="0" smtClean="0"/>
              <a:t>название организации </a:t>
            </a:r>
          </a:p>
        </p:txBody>
      </p:sp>
      <p:pic>
        <p:nvPicPr>
          <p:cNvPr id="7" name="Изображение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4857" y="1493688"/>
            <a:ext cx="2393300" cy="673016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9812" y="644873"/>
            <a:ext cx="1138377" cy="44885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537678" y="8699429"/>
            <a:ext cx="155844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500" b="1" dirty="0">
                <a:solidFill>
                  <a:schemeClr val="accent1"/>
                </a:solidFill>
              </a:rPr>
              <a:t>ООО «СИБУР»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 bwMode="auto">
          <a:xfrm>
            <a:off x="0" y="8939963"/>
            <a:ext cx="2777438" cy="0"/>
          </a:xfrm>
          <a:prstGeom prst="line">
            <a:avLst/>
          </a:prstGeom>
          <a:solidFill>
            <a:schemeClr val="accent1"/>
          </a:solidFill>
          <a:ln w="47625" cap="flat" cmpd="sng"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68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Прямая соединительная линия 20"/>
          <p:cNvCxnSpPr>
            <a:endCxn id="18" idx="3"/>
          </p:cNvCxnSpPr>
          <p:nvPr/>
        </p:nvCxnSpPr>
        <p:spPr bwMode="auto">
          <a:xfrm flipH="1" flipV="1">
            <a:off x="4096118" y="8861012"/>
            <a:ext cx="2751010" cy="71814"/>
          </a:xfrm>
          <a:prstGeom prst="line">
            <a:avLst/>
          </a:prstGeom>
          <a:solidFill>
            <a:schemeClr val="accent1"/>
          </a:solidFill>
          <a:ln w="47625" cap="flat" cmpd="sng"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68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Текст 13"/>
          <p:cNvSpPr>
            <a:spLocks noGrp="1"/>
          </p:cNvSpPr>
          <p:nvPr>
            <p:ph type="body" sz="quarter" idx="19" hasCustomPrompt="1"/>
          </p:nvPr>
        </p:nvSpPr>
        <p:spPr>
          <a:xfrm>
            <a:off x="2859812" y="7614092"/>
            <a:ext cx="3859709" cy="841552"/>
          </a:xfrm>
        </p:spPr>
        <p:txBody>
          <a:bodyPr/>
          <a:lstStyle>
            <a:lvl1pPr>
              <a:defRPr sz="12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r>
              <a:rPr lang="ru-RU" dirty="0" smtClean="0"/>
              <a:t>Название мероприятия</a:t>
            </a:r>
            <a:br>
              <a:rPr lang="ru-RU" dirty="0" smtClean="0"/>
            </a:br>
            <a:r>
              <a:rPr lang="ru-RU" dirty="0" smtClean="0"/>
              <a:t>1 января 2018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73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6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7103-7DDC-4611-8B84-C967EB351101}" type="datetime1">
              <a:rPr lang="ru-RU" smtClean="0">
                <a:solidFill>
                  <a:srgbClr val="008C95"/>
                </a:solidFill>
              </a:rPr>
              <a:t>09.02.2024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Название презентации. Мероприятие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102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ило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>
            <a:off x="473487" y="3141017"/>
            <a:ext cx="1467456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Прямая соединительная линия 16"/>
          <p:cNvCxnSpPr>
            <a:cxnSpLocks/>
          </p:cNvCxnSpPr>
          <p:nvPr/>
        </p:nvCxnSpPr>
        <p:spPr bwMode="auto">
          <a:xfrm>
            <a:off x="465530" y="3141017"/>
            <a:ext cx="2001757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Текст 18"/>
          <p:cNvSpPr>
            <a:spLocks noGrp="1"/>
          </p:cNvSpPr>
          <p:nvPr>
            <p:ph type="body" sz="quarter" idx="11"/>
          </p:nvPr>
        </p:nvSpPr>
        <p:spPr>
          <a:xfrm>
            <a:off x="459211" y="2600773"/>
            <a:ext cx="2213816" cy="419171"/>
          </a:xfrm>
        </p:spPr>
        <p:txBody>
          <a:bodyPr/>
          <a:lstStyle>
            <a:lvl1pPr>
              <a:defRPr kumimoji="0" lang="ru-RU" sz="2400" b="0" i="0" u="none" strike="noStrike" kern="120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8" name="Прямая соединительная линия 7"/>
          <p:cNvCxnSpPr>
            <a:cxnSpLocks/>
          </p:cNvCxnSpPr>
          <p:nvPr/>
        </p:nvCxnSpPr>
        <p:spPr bwMode="auto">
          <a:xfrm>
            <a:off x="473487" y="3141017"/>
            <a:ext cx="1467456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Прямая соединительная линия 8"/>
          <p:cNvCxnSpPr>
            <a:cxnSpLocks/>
          </p:cNvCxnSpPr>
          <p:nvPr/>
        </p:nvCxnSpPr>
        <p:spPr bwMode="auto">
          <a:xfrm>
            <a:off x="465530" y="3141017"/>
            <a:ext cx="2001757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473487" y="3141017"/>
            <a:ext cx="1467456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Прямая соединительная линия 11"/>
          <p:cNvCxnSpPr>
            <a:cxnSpLocks/>
          </p:cNvCxnSpPr>
          <p:nvPr/>
        </p:nvCxnSpPr>
        <p:spPr bwMode="auto">
          <a:xfrm>
            <a:off x="465530" y="3141017"/>
            <a:ext cx="2001757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Прямая соединительная линия 12"/>
          <p:cNvCxnSpPr>
            <a:cxnSpLocks/>
          </p:cNvCxnSpPr>
          <p:nvPr/>
        </p:nvCxnSpPr>
        <p:spPr bwMode="auto">
          <a:xfrm>
            <a:off x="473487" y="3141017"/>
            <a:ext cx="1467456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Прямая соединительная линия 13"/>
          <p:cNvCxnSpPr>
            <a:cxnSpLocks/>
          </p:cNvCxnSpPr>
          <p:nvPr/>
        </p:nvCxnSpPr>
        <p:spPr bwMode="auto">
          <a:xfrm>
            <a:off x="465530" y="3141017"/>
            <a:ext cx="2001757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Прямая соединительная линия 14"/>
          <p:cNvCxnSpPr>
            <a:cxnSpLocks/>
          </p:cNvCxnSpPr>
          <p:nvPr userDrawn="1"/>
        </p:nvCxnSpPr>
        <p:spPr bwMode="auto">
          <a:xfrm>
            <a:off x="473487" y="3141017"/>
            <a:ext cx="1467456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Прямая соединительная линия 15"/>
          <p:cNvCxnSpPr>
            <a:cxnSpLocks/>
          </p:cNvCxnSpPr>
          <p:nvPr userDrawn="1"/>
        </p:nvCxnSpPr>
        <p:spPr bwMode="auto">
          <a:xfrm>
            <a:off x="465530" y="3141017"/>
            <a:ext cx="2001757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Дата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F7CA5A4-0651-4E6B-A89C-32D303C06AB9}" type="datetime1">
              <a:rPr lang="ru-RU" smtClean="0">
                <a:solidFill>
                  <a:srgbClr val="008C95"/>
                </a:solidFill>
              </a:rPr>
              <a:t>09.02.2024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ru-RU" dirty="0" smtClean="0"/>
              <a:t>Название презентации. Мероприятие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8772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>
            <a:off x="1940442" y="2163433"/>
            <a:ext cx="34965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Прямая соединительная линия 10"/>
          <p:cNvCxnSpPr/>
          <p:nvPr/>
        </p:nvCxnSpPr>
        <p:spPr bwMode="auto">
          <a:xfrm>
            <a:off x="1940442" y="7436209"/>
            <a:ext cx="34965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Рисунок 13"/>
          <p:cNvSpPr>
            <a:spLocks noGrp="1"/>
          </p:cNvSpPr>
          <p:nvPr>
            <p:ph type="pic" sz="quarter" idx="11" hasCustomPrompt="1"/>
          </p:nvPr>
        </p:nvSpPr>
        <p:spPr>
          <a:xfrm>
            <a:off x="847233" y="1655540"/>
            <a:ext cx="998156" cy="2082573"/>
          </a:xfrm>
          <a:prstGeom prst="ellipse">
            <a:avLst/>
          </a:prstGeom>
          <a:ln w="38100">
            <a:solidFill>
              <a:schemeClr val="accent5">
                <a:lumMod val="90000"/>
              </a:schemeClr>
            </a:solidFill>
          </a:ln>
        </p:spPr>
        <p:txBody>
          <a:bodyPr anchor="ctr"/>
          <a:lstStyle>
            <a:lvl1pPr algn="ctr">
              <a:defRPr sz="1100"/>
            </a:lvl1pPr>
          </a:lstStyle>
          <a:p>
            <a:r>
              <a:rPr lang="ru-RU" dirty="0"/>
              <a:t>фото</a:t>
            </a:r>
          </a:p>
        </p:txBody>
      </p:sp>
      <p:sp>
        <p:nvSpPr>
          <p:cNvPr id="15" name="Рисунок 13"/>
          <p:cNvSpPr>
            <a:spLocks noGrp="1"/>
          </p:cNvSpPr>
          <p:nvPr>
            <p:ph type="pic" sz="quarter" idx="12" hasCustomPrompt="1"/>
          </p:nvPr>
        </p:nvSpPr>
        <p:spPr>
          <a:xfrm>
            <a:off x="847233" y="4399641"/>
            <a:ext cx="998156" cy="2082573"/>
          </a:xfrm>
          <a:prstGeom prst="ellipse">
            <a:avLst/>
          </a:prstGeom>
          <a:ln w="38100">
            <a:solidFill>
              <a:schemeClr val="accent5">
                <a:lumMod val="90000"/>
              </a:schemeClr>
            </a:solidFill>
          </a:ln>
        </p:spPr>
        <p:txBody>
          <a:bodyPr anchor="ctr"/>
          <a:lstStyle>
            <a:lvl1pPr algn="ctr">
              <a:defRPr sz="1100"/>
            </a:lvl1pPr>
          </a:lstStyle>
          <a:p>
            <a:r>
              <a:rPr lang="ru-RU" dirty="0"/>
              <a:t>фото</a:t>
            </a:r>
          </a:p>
        </p:txBody>
      </p:sp>
      <p:sp>
        <p:nvSpPr>
          <p:cNvPr id="16" name="Рисунок 13"/>
          <p:cNvSpPr>
            <a:spLocks noGrp="1"/>
          </p:cNvSpPr>
          <p:nvPr>
            <p:ph type="pic" sz="quarter" idx="13" hasCustomPrompt="1"/>
          </p:nvPr>
        </p:nvSpPr>
        <p:spPr>
          <a:xfrm>
            <a:off x="847233" y="6950208"/>
            <a:ext cx="998156" cy="2082573"/>
          </a:xfrm>
          <a:prstGeom prst="ellipse">
            <a:avLst/>
          </a:prstGeom>
          <a:ln w="38100">
            <a:solidFill>
              <a:schemeClr val="accent5">
                <a:lumMod val="90000"/>
              </a:schemeClr>
            </a:solidFill>
          </a:ln>
        </p:spPr>
        <p:txBody>
          <a:bodyPr anchor="ctr"/>
          <a:lstStyle>
            <a:lvl1pPr algn="ctr">
              <a:defRPr sz="1100"/>
            </a:lvl1pPr>
          </a:lstStyle>
          <a:p>
            <a:r>
              <a:rPr lang="ru-RU" dirty="0"/>
              <a:t>фото</a:t>
            </a: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4" hasCustomPrompt="1"/>
          </p:nvPr>
        </p:nvSpPr>
        <p:spPr>
          <a:xfrm>
            <a:off x="1955539" y="1839105"/>
            <a:ext cx="2756472" cy="303014"/>
          </a:xfrm>
        </p:spPr>
        <p:txBody>
          <a:bodyPr/>
          <a:lstStyle>
            <a:lvl1pPr>
              <a:def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Иванов Иван Иванович</a:t>
            </a:r>
          </a:p>
        </p:txBody>
      </p:sp>
      <p:sp>
        <p:nvSpPr>
          <p:cNvPr id="19" name="Текст 17"/>
          <p:cNvSpPr>
            <a:spLocks noGrp="1"/>
          </p:cNvSpPr>
          <p:nvPr>
            <p:ph type="body" sz="quarter" idx="15" hasCustomPrompt="1"/>
          </p:nvPr>
        </p:nvSpPr>
        <p:spPr>
          <a:xfrm>
            <a:off x="1955539" y="2202324"/>
            <a:ext cx="2756472" cy="1618540"/>
          </a:xfrm>
        </p:spPr>
        <p:txBody>
          <a:bodyPr/>
          <a:lstStyle>
            <a:lvl1pPr>
              <a:defRPr lang="ru-RU" sz="105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21" name="Текст 17"/>
          <p:cNvSpPr>
            <a:spLocks noGrp="1"/>
          </p:cNvSpPr>
          <p:nvPr>
            <p:ph type="body" sz="quarter" idx="16" hasCustomPrompt="1"/>
          </p:nvPr>
        </p:nvSpPr>
        <p:spPr>
          <a:xfrm>
            <a:off x="1955539" y="4513725"/>
            <a:ext cx="2756472" cy="303014"/>
          </a:xfrm>
        </p:spPr>
        <p:txBody>
          <a:bodyPr/>
          <a:lstStyle>
            <a:lvl1pPr>
              <a:def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Иванов Иван Иванович</a:t>
            </a:r>
          </a:p>
        </p:txBody>
      </p:sp>
      <p:sp>
        <p:nvSpPr>
          <p:cNvPr id="22" name="Текст 17"/>
          <p:cNvSpPr>
            <a:spLocks noGrp="1"/>
          </p:cNvSpPr>
          <p:nvPr>
            <p:ph type="body" sz="quarter" idx="17" hasCustomPrompt="1"/>
          </p:nvPr>
        </p:nvSpPr>
        <p:spPr>
          <a:xfrm>
            <a:off x="1955539" y="4876944"/>
            <a:ext cx="2756472" cy="1618540"/>
          </a:xfrm>
        </p:spPr>
        <p:txBody>
          <a:bodyPr/>
          <a:lstStyle>
            <a:lvl1pPr>
              <a:defRPr lang="ru-RU" sz="105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23" name="Текст 17"/>
          <p:cNvSpPr>
            <a:spLocks noGrp="1"/>
          </p:cNvSpPr>
          <p:nvPr>
            <p:ph type="body" sz="quarter" idx="18" hasCustomPrompt="1"/>
          </p:nvPr>
        </p:nvSpPr>
        <p:spPr>
          <a:xfrm>
            <a:off x="1955539" y="7144318"/>
            <a:ext cx="2756472" cy="303014"/>
          </a:xfrm>
        </p:spPr>
        <p:txBody>
          <a:bodyPr/>
          <a:lstStyle>
            <a:lvl1pPr>
              <a:def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Иванов Иван Иванович</a:t>
            </a:r>
          </a:p>
        </p:txBody>
      </p:sp>
      <p:sp>
        <p:nvSpPr>
          <p:cNvPr id="24" name="Текст 17"/>
          <p:cNvSpPr>
            <a:spLocks noGrp="1"/>
          </p:cNvSpPr>
          <p:nvPr>
            <p:ph type="body" sz="quarter" idx="19" hasCustomPrompt="1"/>
          </p:nvPr>
        </p:nvSpPr>
        <p:spPr>
          <a:xfrm>
            <a:off x="1955539" y="7507538"/>
            <a:ext cx="2756472" cy="1618540"/>
          </a:xfrm>
        </p:spPr>
        <p:txBody>
          <a:bodyPr/>
          <a:lstStyle>
            <a:lvl1pPr>
              <a:defRPr lang="ru-RU" sz="105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>
            <a:off x="1940442" y="4829954"/>
            <a:ext cx="34965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Прямая соединительная линия 19"/>
          <p:cNvCxnSpPr/>
          <p:nvPr/>
        </p:nvCxnSpPr>
        <p:spPr bwMode="auto">
          <a:xfrm>
            <a:off x="1940442" y="2163433"/>
            <a:ext cx="34965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Прямая соединительная линия 24"/>
          <p:cNvCxnSpPr/>
          <p:nvPr/>
        </p:nvCxnSpPr>
        <p:spPr bwMode="auto">
          <a:xfrm>
            <a:off x="1940442" y="7436209"/>
            <a:ext cx="34965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Прямая соединительная линия 25"/>
          <p:cNvCxnSpPr/>
          <p:nvPr/>
        </p:nvCxnSpPr>
        <p:spPr bwMode="auto">
          <a:xfrm>
            <a:off x="1940442" y="4829954"/>
            <a:ext cx="34965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Прямая соединительная линия 26"/>
          <p:cNvCxnSpPr/>
          <p:nvPr/>
        </p:nvCxnSpPr>
        <p:spPr bwMode="auto">
          <a:xfrm>
            <a:off x="1940442" y="2163433"/>
            <a:ext cx="34965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Прямая соединительная линия 27"/>
          <p:cNvCxnSpPr/>
          <p:nvPr/>
        </p:nvCxnSpPr>
        <p:spPr bwMode="auto">
          <a:xfrm>
            <a:off x="1940442" y="7436209"/>
            <a:ext cx="34965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Прямая соединительная линия 28"/>
          <p:cNvCxnSpPr/>
          <p:nvPr/>
        </p:nvCxnSpPr>
        <p:spPr bwMode="auto">
          <a:xfrm>
            <a:off x="1940442" y="4829954"/>
            <a:ext cx="34965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Прямая соединительная линия 29"/>
          <p:cNvCxnSpPr/>
          <p:nvPr/>
        </p:nvCxnSpPr>
        <p:spPr bwMode="auto">
          <a:xfrm>
            <a:off x="1940442" y="2163433"/>
            <a:ext cx="34965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Прямая соединительная линия 30"/>
          <p:cNvCxnSpPr/>
          <p:nvPr/>
        </p:nvCxnSpPr>
        <p:spPr bwMode="auto">
          <a:xfrm>
            <a:off x="1940442" y="7436209"/>
            <a:ext cx="34965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>
            <a:off x="1940442" y="4829954"/>
            <a:ext cx="34965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32"/>
          <p:cNvCxnSpPr/>
          <p:nvPr userDrawn="1"/>
        </p:nvCxnSpPr>
        <p:spPr bwMode="auto">
          <a:xfrm>
            <a:off x="1940442" y="2163433"/>
            <a:ext cx="34965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Прямая соединительная линия 33"/>
          <p:cNvCxnSpPr/>
          <p:nvPr userDrawn="1"/>
        </p:nvCxnSpPr>
        <p:spPr bwMode="auto">
          <a:xfrm>
            <a:off x="1940442" y="7436209"/>
            <a:ext cx="34965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Прямая соединительная линия 34"/>
          <p:cNvCxnSpPr/>
          <p:nvPr userDrawn="1"/>
        </p:nvCxnSpPr>
        <p:spPr bwMode="auto">
          <a:xfrm>
            <a:off x="1940442" y="4829954"/>
            <a:ext cx="34965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Дата 2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558B2A62-AA01-42C5-992E-DD085FD926F1}" type="datetime1">
              <a:rPr lang="ru-RU" smtClean="0">
                <a:solidFill>
                  <a:srgbClr val="008C95"/>
                </a:solidFill>
              </a:rPr>
              <a:t>09.02.2024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ru-RU" dirty="0" smtClean="0"/>
              <a:t>Название презентации. Мероприятие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542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нтакты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>
            <a:off x="769907" y="6113371"/>
            <a:ext cx="17482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Рисунок 13"/>
          <p:cNvSpPr>
            <a:spLocks noGrp="1"/>
          </p:cNvSpPr>
          <p:nvPr>
            <p:ph type="pic" sz="quarter" idx="11" hasCustomPrompt="1"/>
          </p:nvPr>
        </p:nvSpPr>
        <p:spPr>
          <a:xfrm>
            <a:off x="769907" y="2202761"/>
            <a:ext cx="1661063" cy="3465674"/>
          </a:xfrm>
          <a:prstGeom prst="ellipse">
            <a:avLst/>
          </a:prstGeom>
          <a:ln w="38100">
            <a:solidFill>
              <a:schemeClr val="accent5"/>
            </a:solidFill>
          </a:ln>
        </p:spPr>
        <p:txBody>
          <a:bodyPr anchor="ctr"/>
          <a:lstStyle>
            <a:lvl1pPr algn="ctr">
              <a:defRPr sz="1100"/>
            </a:lvl1pPr>
          </a:lstStyle>
          <a:p>
            <a:r>
              <a:rPr lang="ru-RU" dirty="0"/>
              <a:t>фото</a:t>
            </a:r>
          </a:p>
        </p:txBody>
      </p:sp>
      <p:sp>
        <p:nvSpPr>
          <p:cNvPr id="15" name="Рисунок 13"/>
          <p:cNvSpPr>
            <a:spLocks noGrp="1"/>
          </p:cNvSpPr>
          <p:nvPr>
            <p:ph type="pic" sz="quarter" idx="12" hasCustomPrompt="1"/>
          </p:nvPr>
        </p:nvSpPr>
        <p:spPr>
          <a:xfrm>
            <a:off x="2691224" y="2202761"/>
            <a:ext cx="1661063" cy="3465674"/>
          </a:xfrm>
          <a:prstGeom prst="ellipse">
            <a:avLst/>
          </a:prstGeom>
          <a:ln w="38100">
            <a:solidFill>
              <a:schemeClr val="accent5"/>
            </a:solidFill>
          </a:ln>
        </p:spPr>
        <p:txBody>
          <a:bodyPr anchor="ctr"/>
          <a:lstStyle>
            <a:lvl1pPr algn="ctr">
              <a:defRPr sz="1100"/>
            </a:lvl1pPr>
          </a:lstStyle>
          <a:p>
            <a:r>
              <a:rPr lang="ru-RU" dirty="0"/>
              <a:t>фото</a:t>
            </a:r>
          </a:p>
        </p:txBody>
      </p:sp>
      <p:sp>
        <p:nvSpPr>
          <p:cNvPr id="16" name="Рисунок 13"/>
          <p:cNvSpPr>
            <a:spLocks noGrp="1"/>
          </p:cNvSpPr>
          <p:nvPr>
            <p:ph type="pic" sz="quarter" idx="13" hasCustomPrompt="1"/>
          </p:nvPr>
        </p:nvSpPr>
        <p:spPr>
          <a:xfrm>
            <a:off x="4672574" y="2202761"/>
            <a:ext cx="1661063" cy="3465674"/>
          </a:xfrm>
          <a:prstGeom prst="ellipse">
            <a:avLst/>
          </a:prstGeom>
          <a:ln w="38100">
            <a:solidFill>
              <a:schemeClr val="accent5"/>
            </a:solidFill>
          </a:ln>
        </p:spPr>
        <p:txBody>
          <a:bodyPr anchor="ctr"/>
          <a:lstStyle>
            <a:lvl1pPr algn="ctr">
              <a:defRPr sz="1100"/>
            </a:lvl1pPr>
          </a:lstStyle>
          <a:p>
            <a:r>
              <a:rPr lang="ru-RU" dirty="0"/>
              <a:t>фото</a:t>
            </a: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4" hasCustomPrompt="1"/>
          </p:nvPr>
        </p:nvSpPr>
        <p:spPr>
          <a:xfrm>
            <a:off x="785003" y="6200237"/>
            <a:ext cx="1733184" cy="368294"/>
          </a:xfrm>
        </p:spPr>
        <p:txBody>
          <a:bodyPr/>
          <a:lstStyle>
            <a:lvl1pPr>
              <a:def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Пример </a:t>
            </a:r>
            <a:r>
              <a:rPr lang="ru-RU" dirty="0" err="1"/>
              <a:t>назавния</a:t>
            </a:r>
            <a:endParaRPr lang="ru-RU" dirty="0"/>
          </a:p>
        </p:txBody>
      </p:sp>
      <p:sp>
        <p:nvSpPr>
          <p:cNvPr id="19" name="Текст 17"/>
          <p:cNvSpPr>
            <a:spLocks noGrp="1"/>
          </p:cNvSpPr>
          <p:nvPr>
            <p:ph type="body" sz="quarter" idx="15" hasCustomPrompt="1"/>
          </p:nvPr>
        </p:nvSpPr>
        <p:spPr>
          <a:xfrm>
            <a:off x="785003" y="6563456"/>
            <a:ext cx="1733184" cy="1967229"/>
          </a:xfrm>
        </p:spPr>
        <p:txBody>
          <a:bodyPr/>
          <a:lstStyle>
            <a:lvl1pPr>
              <a:def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Описание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>
            <a:off x="2627241" y="6113371"/>
            <a:ext cx="17482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Текст 17"/>
          <p:cNvSpPr>
            <a:spLocks noGrp="1"/>
          </p:cNvSpPr>
          <p:nvPr>
            <p:ph type="body" sz="quarter" idx="16" hasCustomPrompt="1"/>
          </p:nvPr>
        </p:nvSpPr>
        <p:spPr>
          <a:xfrm>
            <a:off x="2642338" y="6200237"/>
            <a:ext cx="1733184" cy="368294"/>
          </a:xfrm>
        </p:spPr>
        <p:txBody>
          <a:bodyPr/>
          <a:lstStyle>
            <a:lvl1pPr>
              <a:def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Пример </a:t>
            </a:r>
            <a:r>
              <a:rPr lang="ru-RU" dirty="0" err="1"/>
              <a:t>назавния</a:t>
            </a:r>
            <a:endParaRPr lang="ru-RU" dirty="0"/>
          </a:p>
        </p:txBody>
      </p:sp>
      <p:sp>
        <p:nvSpPr>
          <p:cNvPr id="25" name="Текст 17"/>
          <p:cNvSpPr>
            <a:spLocks noGrp="1"/>
          </p:cNvSpPr>
          <p:nvPr>
            <p:ph type="body" sz="quarter" idx="17" hasCustomPrompt="1"/>
          </p:nvPr>
        </p:nvSpPr>
        <p:spPr>
          <a:xfrm>
            <a:off x="2642338" y="6563456"/>
            <a:ext cx="1733184" cy="1967229"/>
          </a:xfrm>
        </p:spPr>
        <p:txBody>
          <a:bodyPr/>
          <a:lstStyle>
            <a:lvl1pPr>
              <a:def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Описание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 bwMode="auto">
          <a:xfrm>
            <a:off x="4657767" y="6113371"/>
            <a:ext cx="17482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Текст 17"/>
          <p:cNvSpPr>
            <a:spLocks noGrp="1"/>
          </p:cNvSpPr>
          <p:nvPr>
            <p:ph type="body" sz="quarter" idx="18" hasCustomPrompt="1"/>
          </p:nvPr>
        </p:nvSpPr>
        <p:spPr>
          <a:xfrm>
            <a:off x="4672864" y="6200237"/>
            <a:ext cx="1733184" cy="368294"/>
          </a:xfrm>
        </p:spPr>
        <p:txBody>
          <a:bodyPr/>
          <a:lstStyle>
            <a:lvl1pPr>
              <a:def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Пример </a:t>
            </a:r>
            <a:r>
              <a:rPr lang="ru-RU" dirty="0" err="1"/>
              <a:t>назавния</a:t>
            </a:r>
            <a:endParaRPr lang="ru-RU" dirty="0"/>
          </a:p>
        </p:txBody>
      </p:sp>
      <p:sp>
        <p:nvSpPr>
          <p:cNvPr id="28" name="Текст 17"/>
          <p:cNvSpPr>
            <a:spLocks noGrp="1"/>
          </p:cNvSpPr>
          <p:nvPr>
            <p:ph type="body" sz="quarter" idx="19" hasCustomPrompt="1"/>
          </p:nvPr>
        </p:nvSpPr>
        <p:spPr>
          <a:xfrm>
            <a:off x="4672864" y="6563456"/>
            <a:ext cx="1733184" cy="1967229"/>
          </a:xfrm>
        </p:spPr>
        <p:txBody>
          <a:bodyPr/>
          <a:lstStyle>
            <a:lvl1pPr>
              <a:def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Описание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 bwMode="auto">
          <a:xfrm>
            <a:off x="769907" y="6113371"/>
            <a:ext cx="17482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Прямая соединительная линия 21"/>
          <p:cNvCxnSpPr/>
          <p:nvPr/>
        </p:nvCxnSpPr>
        <p:spPr bwMode="auto">
          <a:xfrm>
            <a:off x="2627241" y="6113371"/>
            <a:ext cx="17482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Прямая соединительная линия 22"/>
          <p:cNvCxnSpPr/>
          <p:nvPr/>
        </p:nvCxnSpPr>
        <p:spPr bwMode="auto">
          <a:xfrm>
            <a:off x="4657767" y="6113371"/>
            <a:ext cx="17482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Прямая соединительная линия 23"/>
          <p:cNvCxnSpPr/>
          <p:nvPr/>
        </p:nvCxnSpPr>
        <p:spPr bwMode="auto">
          <a:xfrm>
            <a:off x="769907" y="6113371"/>
            <a:ext cx="17482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Прямая соединительная линия 28"/>
          <p:cNvCxnSpPr/>
          <p:nvPr/>
        </p:nvCxnSpPr>
        <p:spPr bwMode="auto">
          <a:xfrm>
            <a:off x="2627241" y="6113371"/>
            <a:ext cx="17482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Прямая соединительная линия 29"/>
          <p:cNvCxnSpPr/>
          <p:nvPr/>
        </p:nvCxnSpPr>
        <p:spPr bwMode="auto">
          <a:xfrm>
            <a:off x="4657767" y="6113371"/>
            <a:ext cx="17482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Прямая соединительная линия 30"/>
          <p:cNvCxnSpPr/>
          <p:nvPr/>
        </p:nvCxnSpPr>
        <p:spPr bwMode="auto">
          <a:xfrm>
            <a:off x="769907" y="6113371"/>
            <a:ext cx="17482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>
            <a:off x="2627241" y="6113371"/>
            <a:ext cx="17482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32"/>
          <p:cNvCxnSpPr/>
          <p:nvPr/>
        </p:nvCxnSpPr>
        <p:spPr bwMode="auto">
          <a:xfrm>
            <a:off x="4657767" y="6113371"/>
            <a:ext cx="17482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Прямая соединительная линия 33"/>
          <p:cNvCxnSpPr/>
          <p:nvPr userDrawn="1"/>
        </p:nvCxnSpPr>
        <p:spPr bwMode="auto">
          <a:xfrm>
            <a:off x="769907" y="6113371"/>
            <a:ext cx="17482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Прямая соединительная линия 34"/>
          <p:cNvCxnSpPr/>
          <p:nvPr userDrawn="1"/>
        </p:nvCxnSpPr>
        <p:spPr bwMode="auto">
          <a:xfrm>
            <a:off x="2627241" y="6113371"/>
            <a:ext cx="17482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Прямая соединительная линия 35"/>
          <p:cNvCxnSpPr/>
          <p:nvPr userDrawn="1"/>
        </p:nvCxnSpPr>
        <p:spPr bwMode="auto">
          <a:xfrm>
            <a:off x="4657767" y="6113371"/>
            <a:ext cx="17482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Дата 2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5C2B560-C4BD-4790-A04D-9014E365FFFF}" type="datetime1">
              <a:rPr lang="ru-RU" smtClean="0">
                <a:solidFill>
                  <a:srgbClr val="008C95"/>
                </a:solidFill>
              </a:rPr>
              <a:t>09.02.2024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ru-RU" dirty="0" smtClean="0"/>
              <a:t>Название презентации. Мероприятие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0278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68D3-485A-4EC7-94A1-48316DB6A481}" type="datetime1">
              <a:rPr lang="ru-RU" smtClean="0">
                <a:solidFill>
                  <a:srgbClr val="008C95"/>
                </a:solidFill>
              </a:rPr>
              <a:t>09.02.2024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Название презентации. Мероприятие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708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268306"/>
            <a:ext cx="1543050" cy="858749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105" y="268306"/>
            <a:ext cx="4451645" cy="858749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>
          <a:xfrm rot="5400000">
            <a:off x="-146208" y="9369236"/>
            <a:ext cx="587278" cy="215412"/>
          </a:xfrm>
          <a:ln/>
        </p:spPr>
        <p:txBody>
          <a:bodyPr/>
          <a:lstStyle>
            <a:lvl1pPr>
              <a:defRPr/>
            </a:lvl1pPr>
          </a:lstStyle>
          <a:p>
            <a:fld id="{CDBD563E-B0D3-447F-AFD2-910202E21AB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>
          <a:xfrm rot="5400000">
            <a:off x="-421823" y="6326708"/>
            <a:ext cx="1175775" cy="162160"/>
          </a:xfrm>
        </p:spPr>
        <p:txBody>
          <a:bodyPr/>
          <a:lstStyle/>
          <a:p>
            <a:fld id="{14A0206A-7786-4CA1-9012-F2A726BCF448}" type="datetime1">
              <a:rPr lang="ru-RU" smtClean="0">
                <a:solidFill>
                  <a:srgbClr val="008C95"/>
                </a:solidFill>
              </a:rPr>
              <a:t>09.02.2024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 rot="5400000">
            <a:off x="-2024522" y="2372469"/>
            <a:ext cx="4531078" cy="346640"/>
          </a:xfrm>
        </p:spPr>
        <p:txBody>
          <a:bodyPr/>
          <a:lstStyle/>
          <a:p>
            <a:r>
              <a:rPr lang="ru-RU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Название презентации. Мероприятие</a:t>
            </a:r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 rot="5400000">
            <a:off x="-3715984" y="5861192"/>
            <a:ext cx="7828492" cy="261128"/>
            <a:chOff x="4486275" y="6431621"/>
            <a:chExt cx="5419725" cy="377185"/>
          </a:xfrm>
        </p:grpSpPr>
        <p:pic>
          <p:nvPicPr>
            <p:cNvPr id="7" name="Изображение 1"/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082957" y="6538806"/>
              <a:ext cx="1203999" cy="270000"/>
            </a:xfrm>
            <a:prstGeom prst="rect">
              <a:avLst/>
            </a:prstGeom>
          </p:spPr>
        </p:pic>
        <p:cxnSp>
          <p:nvCxnSpPr>
            <p:cNvPr id="8" name="Прямая соединительная линия 7"/>
            <p:cNvCxnSpPr/>
            <p:nvPr userDrawn="1"/>
          </p:nvCxnSpPr>
          <p:spPr bwMode="auto">
            <a:xfrm>
              <a:off x="4486275" y="6431621"/>
              <a:ext cx="541972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3000">
                    <a:schemeClr val="accent1">
                      <a:tint val="44500"/>
                      <a:satMod val="160000"/>
                    </a:schemeClr>
                  </a:gs>
                  <a:gs pos="79000">
                    <a:schemeClr val="bg1"/>
                  </a:gs>
                </a:gsLst>
                <a:lin ang="10800000" scaled="1"/>
                <a:tileRect/>
              </a:gra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11" name="Изображение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-708395" y="8048810"/>
            <a:ext cx="1739110" cy="186923"/>
          </a:xfrm>
          <a:prstGeom prst="rect">
            <a:avLst/>
          </a:prstGeom>
        </p:spPr>
      </p:pic>
      <p:pic>
        <p:nvPicPr>
          <p:cNvPr id="14" name="Изображение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-708395" y="8048810"/>
            <a:ext cx="1739110" cy="186923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 rot="5400000">
            <a:off x="-3715984" y="5861191"/>
            <a:ext cx="7828492" cy="261128"/>
            <a:chOff x="4486275" y="6431621"/>
            <a:chExt cx="5419725" cy="377185"/>
          </a:xfrm>
        </p:grpSpPr>
        <p:pic>
          <p:nvPicPr>
            <p:cNvPr id="13" name="Изображение 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827" r="7692" b="61472"/>
            <a:stretch/>
          </p:blipFill>
          <p:spPr>
            <a:xfrm>
              <a:off x="8082957" y="6538806"/>
              <a:ext cx="1203999" cy="270000"/>
            </a:xfrm>
            <a:prstGeom prst="rect">
              <a:avLst/>
            </a:prstGeom>
          </p:spPr>
        </p:pic>
        <p:cxnSp>
          <p:nvCxnSpPr>
            <p:cNvPr id="15" name="Прямая соединительная линия 14"/>
            <p:cNvCxnSpPr/>
            <p:nvPr userDrawn="1"/>
          </p:nvCxnSpPr>
          <p:spPr bwMode="auto">
            <a:xfrm>
              <a:off x="4486275" y="6431621"/>
              <a:ext cx="5419725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3000">
                    <a:schemeClr val="accent1">
                      <a:tint val="44500"/>
                      <a:satMod val="160000"/>
                    </a:schemeClr>
                  </a:gs>
                  <a:gs pos="79000">
                    <a:schemeClr val="bg1"/>
                  </a:gs>
                </a:gsLst>
                <a:lin ang="10800000" scaled="1"/>
                <a:tileRect/>
              </a:gra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" name="Группа 15"/>
          <p:cNvGrpSpPr/>
          <p:nvPr userDrawn="1"/>
        </p:nvGrpSpPr>
        <p:grpSpPr>
          <a:xfrm rot="5400000">
            <a:off x="-3715984" y="5861191"/>
            <a:ext cx="7828492" cy="261128"/>
            <a:chOff x="4486275" y="6431621"/>
            <a:chExt cx="5419725" cy="377185"/>
          </a:xfrm>
        </p:grpSpPr>
        <p:pic>
          <p:nvPicPr>
            <p:cNvPr id="17" name="Изображение 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827" r="7692" b="61472"/>
            <a:stretch/>
          </p:blipFill>
          <p:spPr>
            <a:xfrm>
              <a:off x="8082957" y="6538806"/>
              <a:ext cx="1203999" cy="270000"/>
            </a:xfrm>
            <a:prstGeom prst="rect">
              <a:avLst/>
            </a:prstGeom>
          </p:spPr>
        </p:pic>
        <p:cxnSp>
          <p:nvCxnSpPr>
            <p:cNvPr id="18" name="Прямая соединительная линия 17"/>
            <p:cNvCxnSpPr/>
            <p:nvPr userDrawn="1"/>
          </p:nvCxnSpPr>
          <p:spPr bwMode="auto">
            <a:xfrm>
              <a:off x="4486275" y="6431621"/>
              <a:ext cx="5419725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3000">
                    <a:schemeClr val="accent1">
                      <a:tint val="44500"/>
                      <a:satMod val="160000"/>
                    </a:schemeClr>
                  </a:gs>
                  <a:gs pos="79000">
                    <a:schemeClr val="bg1"/>
                  </a:gs>
                </a:gsLst>
                <a:lin ang="10800000" scaled="1"/>
                <a:tileRect/>
              </a:gra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1186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-ПАО «СИБУР Холдинг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9786" y="2877028"/>
            <a:ext cx="3864624" cy="2061071"/>
          </a:xfrm>
        </p:spPr>
        <p:txBody>
          <a:bodyPr tIns="0" rIns="0" bIns="0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59798" y="6024594"/>
            <a:ext cx="3864824" cy="1351951"/>
          </a:xfrm>
        </p:spPr>
        <p:txBody>
          <a:bodyPr tIns="0" rIns="0" bIns="0"/>
          <a:lstStyle>
            <a:lvl1pPr marL="0" indent="0" algn="l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Фамилия Имя Отчество</a:t>
            </a:r>
          </a:p>
          <a:p>
            <a:r>
              <a:rPr lang="ru-RU" dirty="0" smtClean="0"/>
              <a:t>Должность, подразделение/функция, </a:t>
            </a:r>
            <a:br>
              <a:rPr lang="ru-RU" dirty="0" smtClean="0"/>
            </a:br>
            <a:r>
              <a:rPr lang="ru-RU" dirty="0" smtClean="0"/>
              <a:t>название организации </a:t>
            </a:r>
          </a:p>
        </p:txBody>
      </p:sp>
      <p:pic>
        <p:nvPicPr>
          <p:cNvPr id="7" name="Изображение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4857" y="1493688"/>
            <a:ext cx="2393300" cy="673016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9812" y="644873"/>
            <a:ext cx="1138377" cy="448851"/>
          </a:xfrm>
          <a:prstGeom prst="rect">
            <a:avLst/>
          </a:prstGeom>
        </p:spPr>
      </p:pic>
      <p:sp>
        <p:nvSpPr>
          <p:cNvPr id="14" name="Текст 13"/>
          <p:cNvSpPr>
            <a:spLocks noGrp="1"/>
          </p:cNvSpPr>
          <p:nvPr>
            <p:ph type="body" sz="quarter" idx="19" hasCustomPrompt="1"/>
          </p:nvPr>
        </p:nvSpPr>
        <p:spPr>
          <a:xfrm>
            <a:off x="2859812" y="7614092"/>
            <a:ext cx="3859709" cy="841552"/>
          </a:xfrm>
        </p:spPr>
        <p:txBody>
          <a:bodyPr/>
          <a:lstStyle>
            <a:lvl1pPr>
              <a:defRPr sz="12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r>
              <a:rPr lang="ru-RU" dirty="0" smtClean="0"/>
              <a:t>Название мероприятия</a:t>
            </a:r>
            <a:br>
              <a:rPr lang="ru-RU" dirty="0" smtClean="0"/>
            </a:br>
            <a:r>
              <a:rPr lang="ru-RU" dirty="0" smtClean="0"/>
              <a:t>1 января 2018 г.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408076" y="8699429"/>
            <a:ext cx="238366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/>
                </a:solidFill>
              </a:rPr>
              <a:t>ПАО «СИБУР Холдинг»</a:t>
            </a:r>
            <a:endParaRPr lang="ru-RU" sz="1500" b="1" dirty="0">
              <a:solidFill>
                <a:schemeClr val="accent1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 bwMode="auto">
          <a:xfrm>
            <a:off x="0" y="8939963"/>
            <a:ext cx="2777438" cy="0"/>
          </a:xfrm>
          <a:prstGeom prst="line">
            <a:avLst/>
          </a:prstGeom>
          <a:solidFill>
            <a:schemeClr val="accent1"/>
          </a:solidFill>
          <a:ln w="47625" cap="flat" cmpd="sng"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68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Прямая соединительная линия 20"/>
          <p:cNvCxnSpPr>
            <a:endCxn id="18" idx="3"/>
          </p:cNvCxnSpPr>
          <p:nvPr/>
        </p:nvCxnSpPr>
        <p:spPr bwMode="auto">
          <a:xfrm flipH="1" flipV="1">
            <a:off x="4791742" y="8861012"/>
            <a:ext cx="2066258" cy="71814"/>
          </a:xfrm>
          <a:prstGeom prst="line">
            <a:avLst/>
          </a:prstGeom>
          <a:solidFill>
            <a:schemeClr val="accent1"/>
          </a:solidFill>
          <a:ln w="47625" cap="flat" cmpd="sng"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68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34889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graphicFrame>
        <p:nvGraphicFramePr>
          <p:cNvPr id="4" name="Объект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53545807"/>
              </p:ext>
            </p:extLst>
          </p:nvPr>
        </p:nvGraphicFramePr>
        <p:xfrm>
          <a:off x="1105" y="2315"/>
          <a:ext cx="1099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39" name="Слайд think-cell" r:id="rId4" imgW="270" imgH="270" progId="TCLayout.ActiveDocument.1">
                  <p:embed/>
                </p:oleObj>
              </mc:Choice>
              <mc:Fallback>
                <p:oleObj name="Слайд think-cell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05" y="2315"/>
                        <a:ext cx="1099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0A53-599C-4607-8875-050A3D3F98E2}" type="datetime1">
              <a:rPr lang="ru-RU" smtClean="0">
                <a:solidFill>
                  <a:srgbClr val="008C95"/>
                </a:solidFill>
              </a:rPr>
              <a:t>09.02.2024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Название презентации. Мероприятие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4857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39A3-D9CA-4AD0-B579-5E5BA86B216A}" type="datetime1">
              <a:rPr lang="ru-RU" smtClean="0">
                <a:solidFill>
                  <a:srgbClr val="008C95"/>
                </a:solidFill>
              </a:rPr>
              <a:t>09.02.2024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Название презентации. Мероприятие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35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9556171"/>
              </p:ext>
            </p:extLst>
          </p:nvPr>
        </p:nvGraphicFramePr>
        <p:xfrm>
          <a:off x="1104" y="2312"/>
          <a:ext cx="1099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63" name="Слайд think-cell" r:id="rId4" imgW="270" imgH="270" progId="TCLayout.ActiveDocument.1">
                  <p:embed/>
                </p:oleObj>
              </mc:Choice>
              <mc:Fallback>
                <p:oleObj name="Слайд think-cell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04" y="2312"/>
                        <a:ext cx="1099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827" y="1333260"/>
            <a:ext cx="6467074" cy="7701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0ED7-73CC-4BAB-A075-7E35825C4F80}" type="datetime1">
              <a:rPr lang="ru-RU" smtClean="0">
                <a:solidFill>
                  <a:srgbClr val="008C95"/>
                </a:solidFill>
              </a:rPr>
              <a:t>09.02.2024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Название презентации. Мероприятие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35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4" y="3594147"/>
            <a:ext cx="6384211" cy="1967442"/>
          </a:xfrm>
        </p:spPr>
        <p:txBody>
          <a:bodyPr anchor="t"/>
          <a:lstStyle>
            <a:lvl1pPr algn="ctr">
              <a:defRPr sz="2400" b="0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0EC1-61F4-483B-9A98-4343C4E382C0}" type="datetime1">
              <a:rPr lang="ru-RU" smtClean="0">
                <a:solidFill>
                  <a:srgbClr val="008C95"/>
                </a:solidFill>
              </a:rPr>
              <a:t>09.02.2024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Название презентации. Мероприятие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311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7827" y="1356108"/>
            <a:ext cx="3194345" cy="7678531"/>
          </a:xfrm>
        </p:spPr>
        <p:txBody>
          <a:bodyPr/>
          <a:lstStyle>
            <a:lvl1pPr>
              <a:defRPr sz="1800"/>
            </a:lvl1pPr>
            <a:lvl2pPr marL="534988" indent="-190500">
              <a:defRPr sz="1600"/>
            </a:lvl2pPr>
            <a:lvl3pPr marL="896938" indent="-203200">
              <a:defRPr sz="1500"/>
            </a:lvl3pPr>
            <a:lvl4pPr marL="1165225" indent="-176213">
              <a:tabLst>
                <a:tab pos="1165225" algn="l"/>
              </a:tabLst>
              <a:defRPr sz="1200" b="0"/>
            </a:lvl4pPr>
            <a:lvl5pPr marL="1431925" indent="-149225">
              <a:defRPr sz="12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9639" y="1356108"/>
            <a:ext cx="3200317" cy="7678531"/>
          </a:xfr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1905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938" indent="-203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ru-RU" sz="1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225" indent="-176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ru-RU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1925" indent="-149225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ru-RU" sz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5D7B-896F-47B6-A24F-2311C50CCB43}" type="datetime1">
              <a:rPr lang="ru-RU" smtClean="0">
                <a:solidFill>
                  <a:srgbClr val="008C95"/>
                </a:solidFill>
              </a:rPr>
              <a:t>09.02.2024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Название презентации. Мероприятие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47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5"/>
            <a:ext cx="3030141" cy="589315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2" y="2217385"/>
            <a:ext cx="3031332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2" y="3141485"/>
            <a:ext cx="3031332" cy="589315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C27D-D740-4248-8503-039F24894101}" type="datetime1">
              <a:rPr lang="ru-RU" smtClean="0">
                <a:solidFill>
                  <a:srgbClr val="008C95"/>
                </a:solidFill>
              </a:rPr>
              <a:t>09.02.2024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Название презентации. Мероприятие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18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6" y="394405"/>
            <a:ext cx="2256235" cy="167851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9" y="1623483"/>
            <a:ext cx="3833812" cy="72254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6" y="2072927"/>
            <a:ext cx="2256235" cy="6775980"/>
          </a:xfrm>
        </p:spPr>
        <p:txBody>
          <a:bodyPr/>
          <a:lstStyle>
            <a:lvl1pPr marL="0" indent="0">
              <a:buNone/>
              <a:defRPr sz="12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1FCF-D574-40C1-A52D-4F578CCEA974}" type="datetime1">
              <a:rPr lang="ru-RU" smtClean="0">
                <a:solidFill>
                  <a:srgbClr val="008C95"/>
                </a:solidFill>
              </a:rPr>
              <a:t>09.02.2024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Название презентации. Мероприятие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570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1143612959"/>
              </p:ext>
            </p:extLst>
          </p:nvPr>
        </p:nvGraphicFramePr>
        <p:xfrm>
          <a:off x="1104" y="2312"/>
          <a:ext cx="1099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02" name="Слайд think-cell" r:id="rId20" imgW="270" imgH="270" progId="TCLayout.ActiveDocument.1">
                  <p:embed/>
                </p:oleObj>
              </mc:Choice>
              <mc:Fallback>
                <p:oleObj name="Слайд think-cell" r:id="rId2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104" y="2312"/>
                        <a:ext cx="1099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7081" y="296787"/>
            <a:ext cx="6473792" cy="1015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dirty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827" y="1333260"/>
            <a:ext cx="6467074" cy="769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91424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dirty="0"/>
              <a:t>Образец текста</a:t>
            </a:r>
          </a:p>
          <a:p>
            <a:pPr lvl="1"/>
            <a:r>
              <a:rPr lang="ru-RU" altLang="en-US" dirty="0"/>
              <a:t>Второй уровень</a:t>
            </a:r>
          </a:p>
          <a:p>
            <a:pPr lvl="2"/>
            <a:r>
              <a:rPr lang="ru-RU" altLang="en-US" dirty="0"/>
              <a:t>Третий уровень</a:t>
            </a:r>
          </a:p>
          <a:p>
            <a:pPr lvl="3"/>
            <a:r>
              <a:rPr lang="ru-RU" altLang="en-US" dirty="0"/>
              <a:t>Четвертый уровень</a:t>
            </a:r>
          </a:p>
          <a:p>
            <a:pPr lvl="4"/>
            <a:r>
              <a:rPr lang="ru-RU" altLang="en-US" dirty="0"/>
              <a:t>Пятый уровень</a:t>
            </a:r>
          </a:p>
        </p:txBody>
      </p:sp>
      <p:sp>
        <p:nvSpPr>
          <p:cNvPr id="12701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54724" y="9233685"/>
            <a:ext cx="326645" cy="449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DBD563E-B0D3-447F-AFD2-910202E21AB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976701" y="158221"/>
            <a:ext cx="459398" cy="841551"/>
          </a:xfrm>
          <a:prstGeom prst="rect">
            <a:avLst/>
          </a:prstGeom>
          <a:solidFill>
            <a:srgbClr val="008C9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0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rgbClr val="FFFFFF"/>
                </a:solidFill>
              </a:rPr>
              <a:t>140</a:t>
            </a:r>
            <a:endParaRPr lang="ru-RU" sz="1100" dirty="0">
              <a:solidFill>
                <a:srgbClr val="FFFFFF"/>
              </a:solidFill>
            </a:endParaRP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</a:t>
            </a:r>
            <a:r>
              <a:rPr lang="en-US" sz="1100" dirty="0">
                <a:solidFill>
                  <a:srgbClr val="FFFFFF"/>
                </a:solidFill>
              </a:rPr>
              <a:t>49</a:t>
            </a:r>
            <a:endParaRPr lang="ru-RU" sz="1100" dirty="0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76701" y="1841325"/>
            <a:ext cx="459398" cy="843844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208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208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208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976701" y="999776"/>
            <a:ext cx="459398" cy="84155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153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204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976701" y="3152952"/>
            <a:ext cx="459398" cy="843844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242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242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242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976701" y="3987624"/>
            <a:ext cx="459398" cy="841551"/>
          </a:xfrm>
          <a:prstGeom prst="rect">
            <a:avLst/>
          </a:prstGeom>
          <a:solidFill>
            <a:srgbClr val="B2D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178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210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216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976701" y="4829184"/>
            <a:ext cx="459398" cy="84155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255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192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976701" y="5670727"/>
            <a:ext cx="459398" cy="841551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192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0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976701" y="7353830"/>
            <a:ext cx="459398" cy="843844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128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128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128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976701" y="8197675"/>
            <a:ext cx="459398" cy="843844"/>
          </a:xfrm>
          <a:prstGeom prst="rect">
            <a:avLst/>
          </a:prstGeom>
          <a:solidFill>
            <a:srgbClr val="F58A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245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138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31</a:t>
            </a:r>
          </a:p>
        </p:txBody>
      </p:sp>
      <p:graphicFrame>
        <p:nvGraphicFramePr>
          <p:cNvPr id="17" name="Объект 16" hidden="1"/>
          <p:cNvGraphicFramePr>
            <a:graphicFrameLocks noChangeAspect="1"/>
          </p:cNvGraphicFramePr>
          <p:nvPr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val="598596296"/>
              </p:ext>
            </p:extLst>
          </p:nvPr>
        </p:nvGraphicFramePr>
        <p:xfrm>
          <a:off x="1105" y="2315"/>
          <a:ext cx="1099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03" name="think-cell Slide" r:id="rId22" imgW="270" imgH="270" progId="TCLayout.ActiveDocument.1">
                  <p:embed/>
                </p:oleObj>
              </mc:Choice>
              <mc:Fallback>
                <p:oleObj name="think-cell Slide" r:id="rId22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105" y="2315"/>
                        <a:ext cx="1099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6976703" y="1841325"/>
            <a:ext cx="459398" cy="843844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208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208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208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976703" y="999776"/>
            <a:ext cx="459398" cy="84155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153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204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976703" y="3152952"/>
            <a:ext cx="459398" cy="843844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242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242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242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976703" y="3987624"/>
            <a:ext cx="459398" cy="841551"/>
          </a:xfrm>
          <a:prstGeom prst="rect">
            <a:avLst/>
          </a:prstGeom>
          <a:solidFill>
            <a:srgbClr val="B2D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178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210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216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976703" y="4829184"/>
            <a:ext cx="459398" cy="84155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255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192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976703" y="5670727"/>
            <a:ext cx="459398" cy="841551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192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0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976703" y="7353830"/>
            <a:ext cx="459398" cy="843844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128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128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128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976703" y="8197675"/>
            <a:ext cx="459398" cy="843844"/>
          </a:xfrm>
          <a:prstGeom prst="rect">
            <a:avLst/>
          </a:prstGeom>
          <a:solidFill>
            <a:srgbClr val="F58A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245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138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31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2"/>
          </p:nvPr>
        </p:nvSpPr>
        <p:spPr>
          <a:xfrm>
            <a:off x="4757565" y="9344791"/>
            <a:ext cx="563537" cy="33833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lang="ru-RU" sz="800" i="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B4F87F4-8537-4974-8D36-4BB680327BA1}" type="datetime1">
              <a:rPr lang="ru-RU" smtClean="0">
                <a:solidFill>
                  <a:srgbClr val="008C95"/>
                </a:solidFill>
              </a:rPr>
              <a:t>09.02.2024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199154" y="9024991"/>
            <a:ext cx="4443184" cy="65813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lang="ru-RU" sz="800" i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dirty="0" smtClean="0"/>
              <a:t>Название презентации. Мероприятие</a:t>
            </a:r>
            <a:endParaRPr lang="ru-RU" dirty="0"/>
          </a:p>
        </p:txBody>
      </p:sp>
      <p:pic>
        <p:nvPicPr>
          <p:cNvPr id="35" name="Изображение 1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581" y="9382494"/>
            <a:ext cx="669315" cy="263904"/>
          </a:xfrm>
          <a:prstGeom prst="rect">
            <a:avLst/>
          </a:prstGeom>
        </p:spPr>
      </p:pic>
      <p:cxnSp>
        <p:nvCxnSpPr>
          <p:cNvPr id="36" name="Прямая соединительная линия 35"/>
          <p:cNvCxnSpPr/>
          <p:nvPr/>
        </p:nvCxnSpPr>
        <p:spPr bwMode="auto">
          <a:xfrm>
            <a:off x="4646320" y="9138778"/>
            <a:ext cx="2211680" cy="0"/>
          </a:xfrm>
          <a:prstGeom prst="line">
            <a:avLst/>
          </a:prstGeom>
          <a:solidFill>
            <a:schemeClr val="accent1"/>
          </a:solidFill>
          <a:ln w="47625" cap="flat" cmpd="sng"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68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1272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7" r:id="rId1"/>
    <p:sldLayoutId id="2147484201" r:id="rId2"/>
    <p:sldLayoutId id="2147484188" r:id="rId3"/>
    <p:sldLayoutId id="2147484189" r:id="rId4"/>
    <p:sldLayoutId id="2147484190" r:id="rId5"/>
    <p:sldLayoutId id="2147484191" r:id="rId6"/>
    <p:sldLayoutId id="2147484192" r:id="rId7"/>
    <p:sldLayoutId id="2147484193" r:id="rId8"/>
    <p:sldLayoutId id="2147484194" r:id="rId9"/>
    <p:sldLayoutId id="2147484195" r:id="rId10"/>
    <p:sldLayoutId id="2147484196" r:id="rId11"/>
    <p:sldLayoutId id="2147484197" r:id="rId12"/>
    <p:sldLayoutId id="2147484198" r:id="rId13"/>
    <p:sldLayoutId id="2147484199" r:id="rId14"/>
    <p:sldLayoutId id="2147484200" r:id="rId15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>
          <a:solidFill>
            <a:schemeClr val="accent1"/>
          </a:solidFill>
          <a:latin typeface="Arial" charset="0"/>
        </a:defRPr>
      </a:lvl5pPr>
      <a:lvl6pPr marL="457119" algn="l" rtl="0" eaLnBrk="1" fontAlgn="base" hangingPunct="1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6pPr>
      <a:lvl7pPr marL="914239" algn="l" rtl="0" eaLnBrk="1" fontAlgn="base" hangingPunct="1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7pPr>
      <a:lvl8pPr marL="1371358" algn="l" rtl="0" eaLnBrk="1" fontAlgn="base" hangingPunct="1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8pPr>
      <a:lvl9pPr marL="1828477" algn="l" rtl="0" eaLnBrk="1" fontAlgn="base" hangingPunct="1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None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34988" indent="-1905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2pPr>
      <a:lvl3pPr marL="801688" indent="-1079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</a:defRPr>
      </a:lvl3pPr>
      <a:lvl4pPr marL="1165225" indent="-176213" algn="l" rtl="0" eaLnBrk="1" fontAlgn="base" hangingPunct="1">
        <a:spcBef>
          <a:spcPct val="20000"/>
        </a:spcBef>
        <a:spcAft>
          <a:spcPct val="0"/>
        </a:spcAft>
        <a:buClrTx/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</a:defRPr>
      </a:lvl4pPr>
      <a:lvl5pPr marL="1431925" indent="-149225" algn="l" rtl="0" eaLnBrk="1" fontAlgn="base" hangingPunct="1">
        <a:spcBef>
          <a:spcPct val="20000"/>
        </a:spcBef>
        <a:spcAft>
          <a:spcPct val="0"/>
        </a:spcAft>
        <a:buClr>
          <a:schemeClr val="accent4"/>
        </a:buClr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</a:defRPr>
      </a:lvl5pPr>
      <a:lvl6pPr marL="2055450" indent="-315857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2512570" indent="-315857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2969689" indent="-315857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426808" indent="-315857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3550" y="990600"/>
            <a:ext cx="6607015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3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связи с рождением ребенка у члена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профсоюза – </a:t>
            </a:r>
            <a:r>
              <a:rPr lang="ru-RU" sz="900" b="1" i="1" dirty="0" smtClean="0">
                <a:solidFill>
                  <a:srgbClr val="FF0000"/>
                </a:solidFill>
              </a:rPr>
              <a:t>15 000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рублей;</a:t>
            </a:r>
          </a:p>
          <a:p>
            <a:pPr marL="171450" lvl="3" indent="-1714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 В связи с регистрацией брака члена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профсоюза – </a:t>
            </a:r>
            <a:r>
              <a:rPr lang="ru-RU" sz="900" b="1" i="1" dirty="0" smtClean="0">
                <a:solidFill>
                  <a:srgbClr val="FF0000"/>
                </a:solidFill>
              </a:rPr>
              <a:t>15 000 </a:t>
            </a: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рублей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171450" lvl="3" indent="-1714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 В связи со смертью членов семьи члена 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профсоюза. </a:t>
            </a:r>
          </a:p>
          <a:p>
            <a:pPr marL="0" lvl="3">
              <a:lnSpc>
                <a:spcPts val="1500"/>
              </a:lnSpc>
            </a:pP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         К членам семьи относятся – супруг(а), дети, родители, </a:t>
            </a:r>
          </a:p>
          <a:p>
            <a:pPr marL="0" lvl="3">
              <a:lnSpc>
                <a:spcPts val="1500"/>
              </a:lnSpc>
            </a:pP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         родные </a:t>
            </a: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братья и сестры,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бабушка, дедушка – </a:t>
            </a:r>
            <a:r>
              <a:rPr lang="ru-RU" sz="900" b="1" i="1" dirty="0" smtClean="0">
                <a:solidFill>
                  <a:srgbClr val="FF0000"/>
                </a:solidFill>
              </a:rPr>
              <a:t>15 000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рублей </a:t>
            </a:r>
            <a:r>
              <a:rPr lang="ru-RU" sz="900" b="1" i="1" dirty="0" smtClean="0">
                <a:solidFill>
                  <a:srgbClr val="FF0000"/>
                </a:solidFill>
              </a:rPr>
              <a:t>(по </a:t>
            </a:r>
          </a:p>
          <a:p>
            <a:pPr marL="0" lvl="3">
              <a:lnSpc>
                <a:spcPts val="1500"/>
              </a:lnSpc>
            </a:pPr>
            <a:r>
              <a:rPr lang="ru-RU" sz="900" b="1" i="1" dirty="0">
                <a:solidFill>
                  <a:srgbClr val="FF0000"/>
                </a:solidFill>
              </a:rPr>
              <a:t> </a:t>
            </a:r>
            <a:r>
              <a:rPr lang="ru-RU" sz="900" b="1" i="1" dirty="0" smtClean="0">
                <a:solidFill>
                  <a:srgbClr val="FF0000"/>
                </a:solidFill>
              </a:rPr>
              <a:t>        вопросу подтверждающих документов о родственных связях, </a:t>
            </a:r>
          </a:p>
          <a:p>
            <a:pPr marL="0" lvl="3">
              <a:lnSpc>
                <a:spcPts val="1500"/>
              </a:lnSpc>
            </a:pPr>
            <a:r>
              <a:rPr lang="ru-RU" sz="900" b="1" i="1" dirty="0">
                <a:solidFill>
                  <a:srgbClr val="FF0000"/>
                </a:solidFill>
              </a:rPr>
              <a:t> </a:t>
            </a:r>
            <a:r>
              <a:rPr lang="ru-RU" sz="900" b="1" i="1" dirty="0" smtClean="0">
                <a:solidFill>
                  <a:srgbClr val="FF0000"/>
                </a:solidFill>
              </a:rPr>
              <a:t>        предварительно обращаться к председателю ЦК)</a:t>
            </a:r>
            <a:r>
              <a:rPr lang="ru-RU" sz="900" b="1" i="1" dirty="0"/>
              <a:t>;</a:t>
            </a:r>
            <a:r>
              <a:rPr lang="ru-RU" sz="900" b="1" i="1" dirty="0" smtClean="0">
                <a:solidFill>
                  <a:srgbClr val="FF0000"/>
                </a:solidFill>
              </a:rPr>
              <a:t> </a:t>
            </a:r>
          </a:p>
          <a:p>
            <a:pPr marL="171450" lvl="3" indent="-1714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    В случае </a:t>
            </a: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смерти члена профсоюза на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погребение - </a:t>
            </a:r>
            <a:r>
              <a:rPr lang="ru-RU" sz="900" b="1" i="1" dirty="0" smtClean="0">
                <a:solidFill>
                  <a:srgbClr val="FF0000"/>
                </a:solidFill>
              </a:rPr>
              <a:t>15 </a:t>
            </a:r>
            <a:r>
              <a:rPr lang="ru-RU" sz="900" b="1" i="1" dirty="0">
                <a:solidFill>
                  <a:srgbClr val="FF0000"/>
                </a:solidFill>
              </a:rPr>
              <a:t>000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рублей;</a:t>
            </a:r>
          </a:p>
          <a:p>
            <a:pPr marL="285750" lvl="3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В связи с тяжелой болезнью близких родственников </a:t>
            </a:r>
            <a:endParaRPr lang="ru-RU" sz="9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3">
              <a:lnSpc>
                <a:spcPts val="1500"/>
              </a:lnSpc>
            </a:pP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         члена профсоюза - супруги </a:t>
            </a: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(а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), детей – </a:t>
            </a:r>
            <a:r>
              <a:rPr lang="ru-RU" sz="900" b="1" i="1" dirty="0" smtClean="0">
                <a:solidFill>
                  <a:srgbClr val="FF0000"/>
                </a:solidFill>
              </a:rPr>
              <a:t>15 000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 рублей;    </a:t>
            </a:r>
          </a:p>
          <a:p>
            <a:pPr marL="171450" lvl="3" indent="-1714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   В </a:t>
            </a: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связи с нахождением на длительном больничном </a:t>
            </a:r>
            <a:endParaRPr lang="ru-RU" sz="9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3">
              <a:lnSpc>
                <a:spcPts val="1500"/>
              </a:lnSpc>
            </a:pP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 (от 90 дней) члена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профсоюза – </a:t>
            </a:r>
            <a:r>
              <a:rPr lang="ru-RU" sz="900" b="1" i="1" dirty="0" smtClean="0">
                <a:solidFill>
                  <a:srgbClr val="FF0000"/>
                </a:solidFill>
              </a:rPr>
              <a:t>20 000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рублей;</a:t>
            </a:r>
          </a:p>
          <a:p>
            <a:pPr marL="171450" lvl="3" indent="-1714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связи с юбилейными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датами члена профсоюза: </a:t>
            </a:r>
          </a:p>
          <a:p>
            <a:pPr marL="0" lvl="3">
              <a:lnSpc>
                <a:spcPts val="1500"/>
              </a:lnSpc>
            </a:pP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       мужчины и женщины - </a:t>
            </a: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65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лет – </a:t>
            </a:r>
            <a:r>
              <a:rPr lang="ru-RU" sz="900" b="1" i="1" dirty="0" smtClean="0">
                <a:solidFill>
                  <a:srgbClr val="FF0000"/>
                </a:solidFill>
              </a:rPr>
              <a:t>5 </a:t>
            </a:r>
            <a:r>
              <a:rPr lang="ru-RU" sz="900" b="1" i="1" dirty="0">
                <a:solidFill>
                  <a:srgbClr val="FF0000"/>
                </a:solidFill>
              </a:rPr>
              <a:t>000 </a:t>
            </a: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рублей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285750" lvl="3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При </a:t>
            </a: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поступлении ребенка в 1 класс.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Могут воспользоваться</a:t>
            </a:r>
          </a:p>
          <a:p>
            <a:pPr marL="0" lvl="3">
              <a:lnSpc>
                <a:spcPts val="1500"/>
              </a:lnSpc>
            </a:pP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только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многодетные</a:t>
            </a: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, одинокие,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малообеспеченные, и </a:t>
            </a: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семья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marL="0" lvl="3">
              <a:lnSpc>
                <a:spcPts val="1500"/>
              </a:lnSpc>
            </a:pP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имеющая инвалида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на иждивении – </a:t>
            </a:r>
            <a:r>
              <a:rPr lang="ru-RU" sz="900" b="1" i="1" dirty="0" smtClean="0">
                <a:solidFill>
                  <a:srgbClr val="FF0000"/>
                </a:solidFill>
              </a:rPr>
              <a:t>15 000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рублей;</a:t>
            </a:r>
          </a:p>
          <a:p>
            <a:pPr marL="285750" lvl="3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В связи материальными затруднениями, обусловленными </a:t>
            </a:r>
          </a:p>
          <a:p>
            <a:pPr marL="0" lvl="3">
              <a:lnSpc>
                <a:spcPts val="1500"/>
              </a:lnSpc>
            </a:pP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        какими-то ситуациями или обстоятельствами </a:t>
            </a:r>
          </a:p>
          <a:p>
            <a:pPr marL="0" lvl="3">
              <a:lnSpc>
                <a:spcPts val="1500"/>
              </a:lnSpc>
            </a:pP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       (последствия пожара, дорогостоящее лечение</a:t>
            </a:r>
            <a:r>
              <a:rPr lang="ru-RU" sz="9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и др.) - </a:t>
            </a:r>
            <a:r>
              <a:rPr lang="ru-RU" sz="900" b="1" i="1" dirty="0" smtClean="0">
                <a:solidFill>
                  <a:srgbClr val="FF0000"/>
                </a:solidFill>
              </a:rPr>
              <a:t>25 </a:t>
            </a:r>
            <a:r>
              <a:rPr lang="ru-RU" sz="900" b="1" i="1" dirty="0">
                <a:solidFill>
                  <a:srgbClr val="FF0000"/>
                </a:solidFill>
              </a:rPr>
              <a:t>000 </a:t>
            </a:r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</a:rPr>
              <a:t>рублей;</a:t>
            </a:r>
          </a:p>
          <a:p>
            <a:pPr marL="285750" lvl="3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900" b="1" i="1" dirty="0" smtClean="0">
                <a:solidFill>
                  <a:srgbClr val="008C95">
                    <a:lumMod val="50000"/>
                  </a:srgbClr>
                </a:solidFill>
              </a:rPr>
              <a:t>Одинокому </a:t>
            </a:r>
            <a:r>
              <a:rPr lang="ru-RU" sz="900" b="1" i="1" dirty="0">
                <a:solidFill>
                  <a:srgbClr val="008C95">
                    <a:lumMod val="50000"/>
                  </a:srgbClr>
                </a:solidFill>
              </a:rPr>
              <a:t>родителю члену </a:t>
            </a:r>
            <a:r>
              <a:rPr lang="ru-RU" sz="900" b="1" i="1" dirty="0" smtClean="0">
                <a:solidFill>
                  <a:srgbClr val="008C95">
                    <a:lumMod val="50000"/>
                  </a:srgbClr>
                </a:solidFill>
              </a:rPr>
              <a:t>профсоюза </a:t>
            </a:r>
            <a:r>
              <a:rPr lang="ru-RU" sz="900" b="1" i="1" dirty="0">
                <a:solidFill>
                  <a:srgbClr val="008C95">
                    <a:lumMod val="50000"/>
                  </a:srgbClr>
                </a:solidFill>
              </a:rPr>
              <a:t>- </a:t>
            </a:r>
            <a:r>
              <a:rPr lang="ru-RU" sz="900" b="1" i="1" dirty="0" smtClean="0">
                <a:solidFill>
                  <a:srgbClr val="FF0000"/>
                </a:solidFill>
              </a:rPr>
              <a:t>10 </a:t>
            </a:r>
            <a:r>
              <a:rPr lang="ru-RU" sz="900" b="1" i="1" dirty="0">
                <a:solidFill>
                  <a:srgbClr val="FF0000"/>
                </a:solidFill>
              </a:rPr>
              <a:t>000 </a:t>
            </a:r>
            <a:r>
              <a:rPr lang="ru-RU" sz="900" b="1" i="1" dirty="0" smtClean="0">
                <a:solidFill>
                  <a:srgbClr val="008C95">
                    <a:lumMod val="50000"/>
                  </a:srgbClr>
                </a:solidFill>
              </a:rPr>
              <a:t>рублей;</a:t>
            </a:r>
            <a:endParaRPr lang="ru-RU" sz="10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lvl="3" indent="-285750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ru-RU" sz="900" b="1" i="1" dirty="0">
                <a:solidFill>
                  <a:srgbClr val="008C95">
                    <a:lumMod val="50000"/>
                  </a:srgbClr>
                </a:solidFill>
              </a:rPr>
              <a:t>Члену профсоюза, имеющего ребенка -</a:t>
            </a:r>
            <a:r>
              <a:rPr lang="ru-RU" sz="900" b="1" i="1" dirty="0" smtClean="0">
                <a:solidFill>
                  <a:srgbClr val="008C95">
                    <a:lumMod val="50000"/>
                  </a:srgbClr>
                </a:solidFill>
              </a:rPr>
              <a:t>инвалида </a:t>
            </a:r>
            <a:r>
              <a:rPr lang="ru-RU" sz="900" b="1" i="1" dirty="0">
                <a:solidFill>
                  <a:srgbClr val="008C95">
                    <a:lumMod val="50000"/>
                  </a:srgbClr>
                </a:solidFill>
              </a:rPr>
              <a:t>- </a:t>
            </a:r>
            <a:r>
              <a:rPr lang="ru-RU" sz="900" b="1" i="1" dirty="0" smtClean="0">
                <a:solidFill>
                  <a:srgbClr val="FF0000"/>
                </a:solidFill>
              </a:rPr>
              <a:t>25 </a:t>
            </a:r>
            <a:r>
              <a:rPr lang="ru-RU" sz="900" b="1" i="1" dirty="0">
                <a:solidFill>
                  <a:srgbClr val="FF0000"/>
                </a:solidFill>
              </a:rPr>
              <a:t>000 </a:t>
            </a:r>
            <a:r>
              <a:rPr lang="ru-RU" sz="900" b="1" i="1" dirty="0">
                <a:solidFill>
                  <a:srgbClr val="008C95">
                    <a:lumMod val="50000"/>
                  </a:srgbClr>
                </a:solidFill>
              </a:rPr>
              <a:t>рублей;</a:t>
            </a:r>
            <a:endParaRPr lang="ru-RU" sz="1000" b="1" i="1" dirty="0">
              <a:solidFill>
                <a:srgbClr val="008C95">
                  <a:lumMod val="50000"/>
                </a:srgbClr>
              </a:solidFill>
            </a:endParaRPr>
          </a:p>
          <a:p>
            <a:pPr marL="0" lvl="3"/>
            <a:endParaRPr lang="ru-RU" sz="10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3"/>
            <a:endParaRPr lang="ru-RU" sz="105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3"/>
            <a:endParaRPr lang="ru-RU" sz="105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3"/>
            <a:r>
              <a:rPr lang="ru-RU" sz="1100" b="1" i="1" dirty="0" smtClean="0">
                <a:solidFill>
                  <a:schemeClr val="accent1">
                    <a:lumMod val="50000"/>
                  </a:schemeClr>
                </a:solidFill>
              </a:rPr>
              <a:t>                     </a:t>
            </a:r>
          </a:p>
          <a:p>
            <a:pPr marL="0" lvl="3"/>
            <a:endParaRPr lang="ru-RU" sz="12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lvl="3" indent="-285750">
              <a:buFont typeface="Wingdings" panose="05000000000000000000" pitchFamily="2" charset="2"/>
              <a:buChar char="ü"/>
            </a:pPr>
            <a:endParaRPr lang="ru-RU" sz="14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3"/>
            <a:endParaRPr lang="ru-RU" sz="14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3"/>
            <a:endParaRPr lang="ru-RU" sz="16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07414" y="272480"/>
            <a:ext cx="6708281" cy="560896"/>
          </a:xfrm>
          <a:prstGeom prst="rect">
            <a:avLst/>
          </a:prstGeom>
          <a:solidFill>
            <a:srgbClr val="00808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608836" indent="2122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219792" indent="2122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830748" indent="2122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441705" indent="2122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3054782" algn="l" defTabSz="1221913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3665738" algn="l" defTabSz="1221913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4276695" algn="l" defTabSz="1221913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4887651" algn="l" defTabSz="1221913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chemeClr val="bg1"/>
                </a:solidFill>
              </a:rPr>
              <a:t>Единовременные выплаты для членов профсоюза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chemeClr val="bg1"/>
                </a:solidFill>
              </a:rPr>
              <a:t>ППО ООО ЗапСибНефтехим на 2024 г.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730861579"/>
              </p:ext>
            </p:extLst>
          </p:nvPr>
        </p:nvGraphicFramePr>
        <p:xfrm>
          <a:off x="4403138" y="1817827"/>
          <a:ext cx="2261852" cy="5398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8002" name="Picture 2" descr="C:\Ковальчук\Отчет\значки для презентации\Attention-icon-web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379" y="5241031"/>
            <a:ext cx="616597" cy="58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144936"/>
              </p:ext>
            </p:extLst>
          </p:nvPr>
        </p:nvGraphicFramePr>
        <p:xfrm>
          <a:off x="152274" y="6270543"/>
          <a:ext cx="6618559" cy="3283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9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0" dirty="0" smtClean="0">
                          <a:solidFill>
                            <a:schemeClr val="bg1"/>
                          </a:solidFill>
                        </a:rPr>
                        <a:t>Льготы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Условие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Документы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Срок подачи документов</a:t>
                      </a:r>
                      <a:endParaRPr lang="ru-RU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1009">
                <a:tc>
                  <a:txBody>
                    <a:bodyPr/>
                    <a:lstStyle/>
                    <a:p>
                      <a:pPr algn="ctr"/>
                      <a:r>
                        <a:rPr lang="ru-RU" sz="800" b="1" i="1" dirty="0" smtClean="0">
                          <a:solidFill>
                            <a:schemeClr val="bg1"/>
                          </a:solidFill>
                        </a:rPr>
                        <a:t>10 005 руб. </a:t>
                      </a:r>
                    </a:p>
                    <a:p>
                      <a:pPr algn="ctr"/>
                      <a:r>
                        <a:rPr lang="ru-RU" sz="800" b="1" i="1" dirty="0" smtClean="0">
                          <a:solidFill>
                            <a:schemeClr val="bg1"/>
                          </a:solidFill>
                        </a:rPr>
                        <a:t>на оздоровление к ежегодному отпуску</a:t>
                      </a:r>
                    </a:p>
                    <a:p>
                      <a:pPr algn="ctr"/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3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Стаж в профсоюзе не менее 1 года</a:t>
                      </a:r>
                      <a:r>
                        <a:rPr lang="ru-RU" sz="800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(на дату окончания отпуска)</a:t>
                      </a:r>
                      <a:r>
                        <a:rPr lang="ru-RU" sz="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;</a:t>
                      </a:r>
                    </a:p>
                    <a:p>
                      <a:pPr marL="171450" lvl="3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отсутствие  корп. льготы  на  санаторно-курортное лечение</a:t>
                      </a:r>
                      <a:r>
                        <a:rPr lang="ru-RU" sz="800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в текущем году</a:t>
                      </a:r>
                      <a:r>
                        <a:rPr lang="ru-RU" sz="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;</a:t>
                      </a:r>
                    </a:p>
                    <a:p>
                      <a:pPr marL="171450" lvl="3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отпуск не менее 14 календарных</a:t>
                      </a:r>
                      <a:r>
                        <a:rPr lang="ru-RU" sz="800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дней подряд.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3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Заявление (подается либо на бумажном носителе, либо через мобильное приложение СИБУР Профсоюз).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3" indent="0" algn="l" defTabSz="9142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Не позднее даты начала отпуска.</a:t>
                      </a:r>
                    </a:p>
                    <a:p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1225">
                <a:tc>
                  <a:txBody>
                    <a:bodyPr/>
                    <a:lstStyle/>
                    <a:p>
                      <a:pPr marL="0" lvl="3" algn="ctr"/>
                      <a:r>
                        <a:rPr lang="ru-RU" sz="800" b="1" i="1" dirty="0" smtClean="0">
                          <a:solidFill>
                            <a:schemeClr val="bg1"/>
                          </a:solidFill>
                        </a:rPr>
                        <a:t>50% компенсации от стоимости содержания ребёнка ДДОУ, не более 2500 руб. в месяц</a:t>
                      </a:r>
                    </a:p>
                    <a:p>
                      <a:pPr algn="ctr"/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3" indent="-171450" algn="l" defTabSz="9142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ru-RU" sz="8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171450" marR="0" lvl="3" indent="-171450" algn="l" defTabSz="9142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Семья, имеющая в составе 1 несовершеннолетнего ребёнка.</a:t>
                      </a:r>
                    </a:p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3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Заявление (подается либо на бумажном носителе, либо через мобильное приложение СИБУР Профсоюз);</a:t>
                      </a:r>
                    </a:p>
                    <a:p>
                      <a:pPr marL="171450" lvl="3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Копии квитанций из детского сада;</a:t>
                      </a:r>
                    </a:p>
                    <a:p>
                      <a:pPr marL="171450" lvl="3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Копии квитанций об оплате;</a:t>
                      </a:r>
                    </a:p>
                    <a:p>
                      <a:pPr marL="171450" lvl="3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Копия свидетельства о рождении ребенка (при первичной подаче заявления).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3"/>
                      <a:r>
                        <a:rPr lang="ru-RU" sz="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До 10 числа месяца, следующего </a:t>
                      </a:r>
                    </a:p>
                    <a:p>
                      <a:pPr marL="0" lvl="3"/>
                      <a:r>
                        <a:rPr lang="ru-RU" sz="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за отчетным кварталом.</a:t>
                      </a:r>
                    </a:p>
                    <a:p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 bwMode="auto">
          <a:xfrm>
            <a:off x="163818" y="5821093"/>
            <a:ext cx="6607015" cy="355426"/>
          </a:xfrm>
          <a:prstGeom prst="rect">
            <a:avLst/>
          </a:prstGeom>
          <a:solidFill>
            <a:srgbClr val="00808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608836" indent="2122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219792" indent="2122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830748" indent="2122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441705" indent="2122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3054782" algn="l" defTabSz="1221913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3665738" algn="l" defTabSz="1221913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4276695" algn="l" defTabSz="1221913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4887651" algn="l" defTabSz="1221913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chemeClr val="bg1"/>
                </a:solidFill>
              </a:rPr>
              <a:t>Дополнительные льготы для членов профсоюза на 2024 г.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990" y="881946"/>
            <a:ext cx="2057353" cy="83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27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fault Theme">
  <a:themeElements>
    <a:clrScheme name="121212">
      <a:dk1>
        <a:sysClr val="windowText" lastClr="000000"/>
      </a:dk1>
      <a:lt1>
        <a:sysClr val="window" lastClr="FFFFFF"/>
      </a:lt1>
      <a:dk2>
        <a:srgbClr val="B2D2D8"/>
      </a:dk2>
      <a:lt2>
        <a:srgbClr val="99CC00"/>
      </a:lt2>
      <a:accent1>
        <a:srgbClr val="008C95"/>
      </a:accent1>
      <a:accent2>
        <a:srgbClr val="FFC000"/>
      </a:accent2>
      <a:accent3>
        <a:srgbClr val="808080"/>
      </a:accent3>
      <a:accent4>
        <a:srgbClr val="F58A1F"/>
      </a:accent4>
      <a:accent5>
        <a:srgbClr val="B2D2D8"/>
      </a:accent5>
      <a:accent6>
        <a:srgbClr val="C00000"/>
      </a:accent6>
      <a:hlink>
        <a:srgbClr val="008C95"/>
      </a:hlink>
      <a:folHlink>
        <a:srgbClr val="00696F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1">
        <a:dk1>
          <a:srgbClr val="000000"/>
        </a:dk1>
        <a:lt1>
          <a:srgbClr val="FFFFFF"/>
        </a:lt1>
        <a:dk2>
          <a:srgbClr val="008080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2">
        <a:dk1>
          <a:srgbClr val="000000"/>
        </a:dk1>
        <a:lt1>
          <a:srgbClr val="FFFFFF"/>
        </a:lt1>
        <a:dk2>
          <a:srgbClr val="4D4D4D"/>
        </a:dk2>
        <a:lt2>
          <a:srgbClr val="808080"/>
        </a:lt2>
        <a:accent1>
          <a:srgbClr val="00808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8AB900"/>
        </a:accent6>
        <a:hlink>
          <a:srgbClr val="C0C0C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3">
        <a:dk1>
          <a:srgbClr val="000000"/>
        </a:dk1>
        <a:lt1>
          <a:srgbClr val="FFFFFF"/>
        </a:lt1>
        <a:dk2>
          <a:srgbClr val="1C1C1C"/>
        </a:dk2>
        <a:lt2>
          <a:srgbClr val="808080"/>
        </a:lt2>
        <a:accent1>
          <a:srgbClr val="00808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8AB900"/>
        </a:accent6>
        <a:hlink>
          <a:srgbClr val="C0C0C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4">
        <a:dk1>
          <a:srgbClr val="000000"/>
        </a:dk1>
        <a:lt1>
          <a:srgbClr val="FFFFFF"/>
        </a:lt1>
        <a:dk2>
          <a:srgbClr val="1C1C1C"/>
        </a:dk2>
        <a:lt2>
          <a:srgbClr val="808080"/>
        </a:lt2>
        <a:accent1>
          <a:srgbClr val="00808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E78A00"/>
        </a:accent6>
        <a:hlink>
          <a:srgbClr val="C0C0C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5">
        <a:dk1>
          <a:srgbClr val="000000"/>
        </a:dk1>
        <a:lt1>
          <a:srgbClr val="FFFFFF"/>
        </a:lt1>
        <a:dk2>
          <a:srgbClr val="008080"/>
        </a:dk2>
        <a:lt2>
          <a:srgbClr val="808080"/>
        </a:lt2>
        <a:accent1>
          <a:srgbClr val="00808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8AB900"/>
        </a:accent6>
        <a:hlink>
          <a:srgbClr val="C0C0C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6">
        <a:dk1>
          <a:srgbClr val="000000"/>
        </a:dk1>
        <a:lt1>
          <a:srgbClr val="FFFFFF"/>
        </a:lt1>
        <a:dk2>
          <a:srgbClr val="080808"/>
        </a:dk2>
        <a:lt2>
          <a:srgbClr val="808080"/>
        </a:lt2>
        <a:accent1>
          <a:srgbClr val="00808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8AB900"/>
        </a:accent6>
        <a:hlink>
          <a:srgbClr val="C0C0C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+" id="{F7BBB245-C9BC-BA43-80AB-C21372824DAE}" vid="{6FBB5A1C-A9B2-3C43-B7D7-CBD79BB86CE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348</TotalTime>
  <Words>445</Words>
  <Application>Microsoft Office PowerPoint</Application>
  <PresentationFormat>Лист A4 (210x297 мм)</PresentationFormat>
  <Paragraphs>56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Wingdings</vt:lpstr>
      <vt:lpstr>Default Theme</vt:lpstr>
      <vt:lpstr>Слайд think-cell</vt:lpstr>
      <vt:lpstr>think-cell Slide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Ковальчук Елена Геннадьевна</dc:creator>
  <cp:lastModifiedBy>Бухарова Наталья Васильевна</cp:lastModifiedBy>
  <cp:revision>62</cp:revision>
  <cp:lastPrinted>2022-01-10T07:16:30Z</cp:lastPrinted>
  <dcterms:created xsi:type="dcterms:W3CDTF">2018-10-29T11:47:51Z</dcterms:created>
  <dcterms:modified xsi:type="dcterms:W3CDTF">2024-02-09T03:47:52Z</dcterms:modified>
</cp:coreProperties>
</file>